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81" r:id="rId10"/>
    <p:sldId id="280" r:id="rId11"/>
    <p:sldId id="279" r:id="rId12"/>
    <p:sldId id="278" r:id="rId13"/>
    <p:sldId id="277" r:id="rId14"/>
    <p:sldId id="276" r:id="rId15"/>
    <p:sldId id="284" r:id="rId16"/>
    <p:sldId id="283" r:id="rId17"/>
    <p:sldId id="282" r:id="rId18"/>
    <p:sldId id="287" r:id="rId19"/>
    <p:sldId id="286" r:id="rId20"/>
    <p:sldId id="285" r:id="rId21"/>
    <p:sldId id="264" r:id="rId22"/>
    <p:sldId id="265" r:id="rId23"/>
    <p:sldId id="266" r:id="rId24"/>
    <p:sldId id="267" r:id="rId25"/>
    <p:sldId id="268" r:id="rId26"/>
    <p:sldId id="269" r:id="rId27"/>
    <p:sldId id="270"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22.05.2016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22.05.2016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22.05.2016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22.05.2016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22.05.2016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22.05.2016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sovit.net/services/endpoint_security/antivirus/"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www.sovit.net/products/lumension_device_control/"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www.sovit.net/products/avecto_privilege_guard/"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sovit.net/products/stonesoft/stonegate_ssl_vpn1/"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sovit.net/products/cisco_ironport_wsa/" TargetMode="External"/><Relationship Id="rId2" Type="http://schemas.openxmlformats.org/officeDocument/2006/relationships/hyperlink" Target="http://www.sovit.net/products/cisco_ironport_email_security_appliance/" TargetMode="External"/><Relationship Id="rId1" Type="http://schemas.openxmlformats.org/officeDocument/2006/relationships/slideLayout" Target="../slideLayouts/slideLayout7.xml"/><Relationship Id="rId4" Type="http://schemas.openxmlformats.org/officeDocument/2006/relationships/hyperlink" Target="http://www.sovit.net/services/network_security/network_protec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1052736"/>
            <a:ext cx="7920880" cy="1800200"/>
          </a:xfrm>
        </p:spPr>
        <p:txBody>
          <a:bodyPr>
            <a:normAutofit fontScale="90000"/>
          </a:bodyPr>
          <a:lstStyle/>
          <a:p>
            <a:r>
              <a:rPr lang="ru-RU" dirty="0" smtClean="0"/>
              <a:t>Механизмы защиты конечных устройств от вредоносного программного обеспечения.</a:t>
            </a:r>
            <a:endParaRPr lang="ru-RU" dirty="0"/>
          </a:p>
        </p:txBody>
      </p:sp>
      <p:pic>
        <p:nvPicPr>
          <p:cNvPr id="6" name="Рисунок 5" descr="1.1.gif"/>
          <p:cNvPicPr>
            <a:picLocks noChangeAspect="1"/>
          </p:cNvPicPr>
          <p:nvPr/>
        </p:nvPicPr>
        <p:blipFill>
          <a:blip r:embed="rId2" cstate="print"/>
          <a:stretch>
            <a:fillRect/>
          </a:stretch>
        </p:blipFill>
        <p:spPr>
          <a:xfrm>
            <a:off x="2123728" y="2996952"/>
            <a:ext cx="4191000" cy="3581400"/>
          </a:xfrm>
          <a:prstGeom prst="rect">
            <a:avLst/>
          </a:prstGeom>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2_zashita_ot_virusov_chrome.png"/>
          <p:cNvPicPr>
            <a:picLocks noChangeAspect="1"/>
          </p:cNvPicPr>
          <p:nvPr/>
        </p:nvPicPr>
        <p:blipFill>
          <a:blip r:embed="rId2" cstate="print"/>
          <a:stretch>
            <a:fillRect/>
          </a:stretch>
        </p:blipFill>
        <p:spPr>
          <a:xfrm>
            <a:off x="601635" y="582683"/>
            <a:ext cx="7940729" cy="5692634"/>
          </a:xfrm>
          <a:prstGeom prst="rect">
            <a:avLst/>
          </a:prstGeom>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548680"/>
            <a:ext cx="7848872" cy="1477328"/>
          </a:xfrm>
          <a:prstGeom prst="rect">
            <a:avLst/>
          </a:prstGeom>
          <a:noFill/>
        </p:spPr>
        <p:txBody>
          <a:bodyPr wrap="square" rtlCol="0">
            <a:spAutoFit/>
          </a:bodyPr>
          <a:lstStyle/>
          <a:p>
            <a:r>
              <a:rPr lang="ru-RU" dirty="0" smtClean="0">
                <a:hlinkClick r:id="rId2"/>
              </a:rPr>
              <a:t>Антивирусные приложения</a:t>
            </a:r>
            <a:r>
              <a:rPr lang="ru-RU" dirty="0" smtClean="0"/>
              <a:t> на рабочих станциях предназначены для предотвращения проникновения вирусов непосредственно на конечные точки. Практически любой современный антивирус использует комбинацию методов обнаружения вредоносного ПО на основе сигнатурного и эвристического анализа.</a:t>
            </a:r>
            <a:endParaRPr lang="ru-RU" dirty="0"/>
          </a:p>
        </p:txBody>
      </p:sp>
      <p:pic>
        <p:nvPicPr>
          <p:cNvPr id="3" name="Рисунок 2" descr="image001.jpg"/>
          <p:cNvPicPr>
            <a:picLocks noChangeAspect="1"/>
          </p:cNvPicPr>
          <p:nvPr/>
        </p:nvPicPr>
        <p:blipFill>
          <a:blip r:embed="rId3" cstate="print"/>
          <a:stretch>
            <a:fillRect/>
          </a:stretch>
        </p:blipFill>
        <p:spPr>
          <a:xfrm>
            <a:off x="1187624" y="2060848"/>
            <a:ext cx="7056784" cy="4249383"/>
          </a:xfrm>
          <a:prstGeom prst="rect">
            <a:avLst/>
          </a:prstGeom>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7414-1-ru14-107650.png"/>
          <p:cNvPicPr>
            <a:picLocks noChangeAspect="1"/>
          </p:cNvPicPr>
          <p:nvPr/>
        </p:nvPicPr>
        <p:blipFill>
          <a:blip r:embed="rId2" cstate="print"/>
          <a:stretch>
            <a:fillRect/>
          </a:stretch>
        </p:blipFill>
        <p:spPr>
          <a:xfrm>
            <a:off x="323527" y="620688"/>
            <a:ext cx="4363793" cy="4680520"/>
          </a:xfrm>
          <a:prstGeom prst="rect">
            <a:avLst/>
          </a:prstGeom>
        </p:spPr>
      </p:pic>
      <p:pic>
        <p:nvPicPr>
          <p:cNvPr id="3" name="Рисунок 2" descr="image002.jpg"/>
          <p:cNvPicPr>
            <a:picLocks noChangeAspect="1"/>
          </p:cNvPicPr>
          <p:nvPr/>
        </p:nvPicPr>
        <p:blipFill>
          <a:blip r:embed="rId3" cstate="print"/>
          <a:stretch>
            <a:fillRect/>
          </a:stretch>
        </p:blipFill>
        <p:spPr>
          <a:xfrm>
            <a:off x="4682349" y="548680"/>
            <a:ext cx="4461651" cy="5690989"/>
          </a:xfrm>
          <a:prstGeom prst="rect">
            <a:avLst/>
          </a:prstGeom>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04664"/>
            <a:ext cx="8064896" cy="2308324"/>
          </a:xfrm>
          <a:prstGeom prst="rect">
            <a:avLst/>
          </a:prstGeom>
          <a:noFill/>
        </p:spPr>
        <p:txBody>
          <a:bodyPr wrap="square" rtlCol="0">
            <a:spAutoFit/>
          </a:bodyPr>
          <a:lstStyle/>
          <a:p>
            <a:r>
              <a:rPr lang="ru-RU" b="1" dirty="0" smtClean="0"/>
              <a:t>Шифрование данных на мобильных устройствах и съемных носителях</a:t>
            </a:r>
            <a:endParaRPr lang="ru-RU" dirty="0" smtClean="0"/>
          </a:p>
          <a:p>
            <a:r>
              <a:rPr lang="ru-RU" dirty="0" smtClean="0"/>
              <a:t>Помимо </a:t>
            </a:r>
            <a:r>
              <a:rPr lang="ru-RU" dirty="0" smtClean="0"/>
              <a:t>кражи или утери ноутбуков, озабоченность вызывают съемные устройства хранения данных: USB носители, карты памяти, CD и DVD-диски, которые могут содержать большие объемы информации. Как только такое устройство попадет в чужие руки, открытые данные сразу же становятся доступны для использования. Решением является внедрение полного шифрования жестких дисков ноутбуков с </a:t>
            </a:r>
            <a:r>
              <a:rPr lang="ru-RU" dirty="0" err="1" smtClean="0"/>
              <a:t>предзагрузочной</a:t>
            </a:r>
            <a:r>
              <a:rPr lang="ru-RU" dirty="0" smtClean="0"/>
              <a:t> аутентификацией и шифрования съемных носителей.</a:t>
            </a:r>
            <a:endParaRPr lang="ru-RU" dirty="0"/>
          </a:p>
        </p:txBody>
      </p:sp>
      <p:pic>
        <p:nvPicPr>
          <p:cNvPr id="3" name="Рисунок 2" descr="BackUpiPhone-640x238.png"/>
          <p:cNvPicPr>
            <a:picLocks noChangeAspect="1"/>
          </p:cNvPicPr>
          <p:nvPr/>
        </p:nvPicPr>
        <p:blipFill>
          <a:blip r:embed="rId2" cstate="print"/>
          <a:stretch>
            <a:fillRect/>
          </a:stretch>
        </p:blipFill>
        <p:spPr>
          <a:xfrm>
            <a:off x="101582" y="2924944"/>
            <a:ext cx="8907209" cy="3312368"/>
          </a:xfrm>
          <a:prstGeom prst="rect">
            <a:avLst/>
          </a:prstGeom>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protectdisk1314-123988.gif"/>
          <p:cNvPicPr>
            <a:picLocks noChangeAspect="1"/>
          </p:cNvPicPr>
          <p:nvPr/>
        </p:nvPicPr>
        <p:blipFill>
          <a:blip r:embed="rId2" cstate="print"/>
          <a:stretch>
            <a:fillRect/>
          </a:stretch>
        </p:blipFill>
        <p:spPr>
          <a:xfrm>
            <a:off x="1403648" y="908720"/>
            <a:ext cx="6471957" cy="5112568"/>
          </a:xfrm>
          <a:prstGeom prst="rect">
            <a:avLst/>
          </a:prstGeom>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268760"/>
            <a:ext cx="7920880" cy="3693319"/>
          </a:xfrm>
          <a:prstGeom prst="rect">
            <a:avLst/>
          </a:prstGeom>
          <a:noFill/>
        </p:spPr>
        <p:txBody>
          <a:bodyPr wrap="square" rtlCol="0">
            <a:spAutoFit/>
          </a:bodyPr>
          <a:lstStyle/>
          <a:p>
            <a:r>
              <a:rPr lang="ru-RU" b="1" dirty="0" smtClean="0"/>
              <a:t>Контроль доступа к портам ввода/вывода</a:t>
            </a:r>
            <a:endParaRPr lang="ru-RU" dirty="0" smtClean="0"/>
          </a:p>
          <a:p>
            <a:r>
              <a:rPr lang="ru-RU" dirty="0" smtClean="0"/>
              <a:t>Разнообразие мобильных устройств, которые могут использоваться в качестве съемных носителей и подключаться через порты ввода/вывода рабочих станций значительно усложняет задачу защиты конечных точек от вредоносного ПО. К тому же бесконтрольный доступ пользователей к мобильным устройствам может привести как к случайной, так и к преднамеренной утечке конфиденциальных данных. Штатные средства, встроенные в операционную систему, не позволяют гибко назначать права доступа пользователей к портам ввода/вывода и контролировать перемещаемую информацию. </a:t>
            </a:r>
            <a:r>
              <a:rPr lang="ru-RU" dirty="0" smtClean="0">
                <a:hlinkClick r:id="rId2"/>
              </a:rPr>
              <a:t>Решение по управлению портами и устройствами</a:t>
            </a:r>
            <a:r>
              <a:rPr lang="ru-RU" dirty="0" smtClean="0"/>
              <a:t>, подключаемыми к рабочей станции, позволяет предприятиям централизованно контролировать использование всех съемных носителей и мобильных устройств в сети. </a:t>
            </a:r>
            <a:endParaRPr lang="ru-RU" dirty="0"/>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178-b.jpg"/>
          <p:cNvPicPr>
            <a:picLocks noChangeAspect="1"/>
          </p:cNvPicPr>
          <p:nvPr/>
        </p:nvPicPr>
        <p:blipFill>
          <a:blip r:embed="rId2" cstate="print"/>
          <a:stretch>
            <a:fillRect/>
          </a:stretch>
        </p:blipFill>
        <p:spPr>
          <a:xfrm>
            <a:off x="179512" y="908720"/>
            <a:ext cx="8751355" cy="4513857"/>
          </a:xfrm>
          <a:prstGeom prst="rect">
            <a:avLst/>
          </a:prstGeom>
        </p:spPr>
      </p:pic>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76672"/>
            <a:ext cx="7920880" cy="5355312"/>
          </a:xfrm>
          <a:prstGeom prst="rect">
            <a:avLst/>
          </a:prstGeom>
          <a:noFill/>
        </p:spPr>
        <p:txBody>
          <a:bodyPr wrap="square" rtlCol="0">
            <a:spAutoFit/>
          </a:bodyPr>
          <a:lstStyle/>
          <a:p>
            <a:r>
              <a:rPr lang="ru-RU" b="1" dirty="0" smtClean="0"/>
              <a:t>Управление уязвимостями программного обеспечения</a:t>
            </a:r>
            <a:endParaRPr lang="ru-RU" dirty="0" smtClean="0"/>
          </a:p>
          <a:p>
            <a:r>
              <a:rPr lang="ru-RU" dirty="0" smtClean="0"/>
              <a:t>На конечной точке может быть установлено множество приложений, как корпоративного, так и развлекательного характера. Часто такие приложения, особенно наиболее распространенные (</a:t>
            </a:r>
            <a:r>
              <a:rPr lang="ru-RU" dirty="0" err="1" smtClean="0"/>
              <a:t>Java</a:t>
            </a:r>
            <a:r>
              <a:rPr lang="ru-RU" dirty="0" smtClean="0"/>
              <a:t>, </a:t>
            </a:r>
            <a:r>
              <a:rPr lang="ru-RU" dirty="0" err="1" smtClean="0"/>
              <a:t>Skype</a:t>
            </a:r>
            <a:r>
              <a:rPr lang="ru-RU" dirty="0" smtClean="0"/>
              <a:t>, </a:t>
            </a:r>
            <a:r>
              <a:rPr lang="ru-RU" dirty="0" err="1" smtClean="0"/>
              <a:t>Adobe</a:t>
            </a:r>
            <a:r>
              <a:rPr lang="ru-RU" dirty="0" smtClean="0"/>
              <a:t>, </a:t>
            </a:r>
            <a:r>
              <a:rPr lang="ru-RU" dirty="0" err="1" smtClean="0"/>
              <a:t>Mozilla</a:t>
            </a:r>
            <a:r>
              <a:rPr lang="ru-RU" dirty="0" smtClean="0"/>
              <a:t> и т.д.) имеют бреши безопасности, которые могут быть устранены только установкой соответствующих </a:t>
            </a:r>
            <a:r>
              <a:rPr lang="ru-RU" dirty="0" err="1" smtClean="0"/>
              <a:t>пачтей</a:t>
            </a:r>
            <a:r>
              <a:rPr lang="ru-RU" dirty="0" smtClean="0"/>
              <a:t> и обновлений. Если централизованное обновление операционных систем применяется достаточно часто, то приложения обновляются от случая к случаю, что приводит к значительным рискам безопасности. На каждой конечной точке необходимо иметь специальное ПО, которое будет регулярно анализировать все имеющиеся уязвимости и своевременно применять к ним </a:t>
            </a:r>
            <a:r>
              <a:rPr lang="ru-RU" dirty="0" err="1" smtClean="0"/>
              <a:t>патчи</a:t>
            </a:r>
            <a:r>
              <a:rPr lang="ru-RU" dirty="0" smtClean="0"/>
              <a:t> и обновления.</a:t>
            </a:r>
          </a:p>
          <a:p>
            <a:r>
              <a:rPr lang="ru-RU" b="1" dirty="0" smtClean="0"/>
              <a:t>Контроль запуска и целостности приложений</a:t>
            </a:r>
            <a:endParaRPr lang="ru-RU" dirty="0" smtClean="0"/>
          </a:p>
          <a:p>
            <a:r>
              <a:rPr lang="ru-RU" dirty="0" smtClean="0"/>
              <a:t>ИТ персоналу необходимо контролировать, какие приложения запускаются пользователями во время работы. Приложения могут быть как нежелательными (например, развлекательного характера или нарушающие лицензионную политику), так и небезопасными (скачанные с Интернета и имеющие потенциальную уязвимость). </a:t>
            </a:r>
            <a:r>
              <a:rPr lang="ru-RU" dirty="0" smtClean="0">
                <a:hlinkClick r:id="rId2"/>
              </a:rPr>
              <a:t>Программный агент, установленный на конечную точку</a:t>
            </a:r>
            <a:r>
              <a:rPr lang="ru-RU" dirty="0" smtClean="0"/>
              <a:t> должен уметь определять, какие приложения разрешено запускать пользователю, а какие нет. </a:t>
            </a:r>
            <a:endParaRPr lang="ru-RU"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76672"/>
            <a:ext cx="7920880" cy="3693319"/>
          </a:xfrm>
          <a:prstGeom prst="rect">
            <a:avLst/>
          </a:prstGeom>
          <a:noFill/>
        </p:spPr>
        <p:txBody>
          <a:bodyPr wrap="square" rtlCol="0">
            <a:spAutoFit/>
          </a:bodyPr>
          <a:lstStyle/>
          <a:p>
            <a:r>
              <a:rPr lang="ru-RU" b="1" dirty="0" smtClean="0"/>
              <a:t>Проверка соответствия требованиям политик безопасности</a:t>
            </a:r>
            <a:endParaRPr lang="ru-RU" dirty="0" smtClean="0"/>
          </a:p>
          <a:p>
            <a:r>
              <a:rPr lang="ru-RU" dirty="0" smtClean="0"/>
              <a:t>Перед предоставлением логического доступа в корпоративную сеть рекомендуется применять сканирование конечной точки на наличие вирусов и проверять соответствие основным положениям политик безопасности. Требования политик могут быть следующими: наличие последней версии антивирусного программного обеспечения и установленных критических </a:t>
            </a:r>
            <a:r>
              <a:rPr lang="ru-RU" dirty="0" err="1" smtClean="0"/>
              <a:t>патчей</a:t>
            </a:r>
            <a:r>
              <a:rPr lang="ru-RU" dirty="0" smtClean="0"/>
              <a:t>, отсутствие запущенных запрещенных программ или ветвей реестра и т.д. При невыполнении какого-либо из этих требований программный агент должен блокировать доступ устройства к корпоративной сети. Если сотрудник пользуется общественным компьютером, политика должна проверять, чтобы на машине не оставалась никаких конфиденциальных данных после такой сессии.</a:t>
            </a:r>
          </a:p>
          <a:p>
            <a:endParaRPr lang="ru-RU" dirty="0"/>
          </a:p>
        </p:txBody>
      </p:sp>
      <p:pic>
        <p:nvPicPr>
          <p:cNvPr id="3" name="Рисунок 2" descr="Безымянный.jpg"/>
          <p:cNvPicPr>
            <a:picLocks noChangeAspect="1"/>
          </p:cNvPicPr>
          <p:nvPr/>
        </p:nvPicPr>
        <p:blipFill>
          <a:blip r:embed="rId2" cstate="print"/>
          <a:stretch>
            <a:fillRect/>
          </a:stretch>
        </p:blipFill>
        <p:spPr>
          <a:xfrm>
            <a:off x="1403648" y="3645025"/>
            <a:ext cx="7416824" cy="3212976"/>
          </a:xfrm>
          <a:prstGeom prst="rect">
            <a:avLst/>
          </a:prstGeom>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476672"/>
            <a:ext cx="7776864" cy="2308324"/>
          </a:xfrm>
          <a:prstGeom prst="rect">
            <a:avLst/>
          </a:prstGeom>
          <a:noFill/>
        </p:spPr>
        <p:txBody>
          <a:bodyPr wrap="square" rtlCol="0">
            <a:spAutoFit/>
          </a:bodyPr>
          <a:lstStyle/>
          <a:p>
            <a:r>
              <a:rPr lang="ru-RU" b="1" dirty="0" smtClean="0"/>
              <a:t>Безопасный удаленный доступ к корпоративной сети</a:t>
            </a:r>
            <a:endParaRPr lang="ru-RU" dirty="0" smtClean="0"/>
          </a:p>
          <a:p>
            <a:r>
              <a:rPr lang="ru-RU" dirty="0" smtClean="0"/>
              <a:t>Распространенность мобильных устройств делает безопасный удаленный доступ необходимым требованием для использования корпоративных ресурсов. Решение состоит в установке агента удаленного доступа, простоте предоставления соединения и надежной процедуре аутентификации. Технология виртуальных частных сетей (VPN или </a:t>
            </a:r>
            <a:r>
              <a:rPr lang="ru-RU" dirty="0" smtClean="0">
                <a:hlinkClick r:id="rId2"/>
              </a:rPr>
              <a:t>SSL VPN</a:t>
            </a:r>
            <a:r>
              <a:rPr lang="ru-RU" dirty="0" smtClean="0"/>
              <a:t>) является наиболее распространенным средством безопасного удаленного доступа к сети предприятия. </a:t>
            </a:r>
            <a:endParaRPr lang="ru-RU" dirty="0"/>
          </a:p>
        </p:txBody>
      </p:sp>
      <p:pic>
        <p:nvPicPr>
          <p:cNvPr id="3" name="Рисунок 2" descr="ZHurnal_setevyh_reshenij_LAN_4_(7485).png"/>
          <p:cNvPicPr>
            <a:picLocks noChangeAspect="1"/>
          </p:cNvPicPr>
          <p:nvPr/>
        </p:nvPicPr>
        <p:blipFill>
          <a:blip r:embed="rId3" cstate="print"/>
          <a:stretch>
            <a:fillRect/>
          </a:stretch>
        </p:blipFill>
        <p:spPr>
          <a:xfrm>
            <a:off x="2267744" y="2720132"/>
            <a:ext cx="6336704" cy="4137868"/>
          </a:xfrm>
          <a:prstGeom prst="rect">
            <a:avLst/>
          </a:prstGeom>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548680"/>
            <a:ext cx="8064896" cy="1754326"/>
          </a:xfrm>
          <a:prstGeom prst="rect">
            <a:avLst/>
          </a:prstGeom>
          <a:noFill/>
        </p:spPr>
        <p:txBody>
          <a:bodyPr wrap="square" rtlCol="0">
            <a:spAutoFit/>
          </a:bodyPr>
          <a:lstStyle/>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3" name="TextBox 2"/>
          <p:cNvSpPr txBox="1"/>
          <p:nvPr/>
        </p:nvSpPr>
        <p:spPr>
          <a:xfrm>
            <a:off x="755576" y="692696"/>
            <a:ext cx="7704856" cy="3416320"/>
          </a:xfrm>
          <a:prstGeom prst="rect">
            <a:avLst/>
          </a:prstGeom>
          <a:noFill/>
        </p:spPr>
        <p:txBody>
          <a:bodyPr wrap="square" rtlCol="0">
            <a:spAutoFit/>
          </a:bodyPr>
          <a:lstStyle/>
          <a:p>
            <a:r>
              <a:rPr lang="ru-RU" dirty="0" smtClean="0"/>
              <a:t>Вредоносная программа - компьютерная программа или переносной код, предназначенный для реализации угроз информации, хранящейся в компьютерной системе, либо для скрытого нецелевого использования ресурсов системы, либо иного воздействия, препятствующего нормальному функционированию компьютерной системы.</a:t>
            </a:r>
          </a:p>
          <a:p>
            <a:r>
              <a:rPr lang="ru-RU" dirty="0" smtClean="0"/>
              <a:t>К вредоносному программному обеспечению относятся сетевые черви, классические файловые вирусы, троянские программы, хакерские утилиты и прочие программы, наносящие заведомый вред компьютеру, на котором они запускаются на выполнение, или другим компьютерам в сети.</a:t>
            </a:r>
          </a:p>
          <a:p>
            <a:r>
              <a:rPr lang="ru-RU" dirty="0" smtClean="0"/>
              <a:t>Местом глобального распространения вредоносных программ является, конечно же, </a:t>
            </a:r>
            <a:r>
              <a:rPr lang="ru-RU" dirty="0" err="1" smtClean="0"/>
              <a:t>Internet</a:t>
            </a:r>
            <a:r>
              <a:rPr lang="ru-RU" dirty="0" smtClean="0"/>
              <a:t>.</a:t>
            </a:r>
          </a:p>
          <a:p>
            <a:endParaRPr lang="ru-RU" dirty="0"/>
          </a:p>
        </p:txBody>
      </p:sp>
      <p:pic>
        <p:nvPicPr>
          <p:cNvPr id="5" name="Рисунок 4" descr="вр по.jpg"/>
          <p:cNvPicPr>
            <a:picLocks noChangeAspect="1"/>
          </p:cNvPicPr>
          <p:nvPr/>
        </p:nvPicPr>
        <p:blipFill>
          <a:blip r:embed="rId2" cstate="print"/>
          <a:stretch>
            <a:fillRect/>
          </a:stretch>
        </p:blipFill>
        <p:spPr>
          <a:xfrm>
            <a:off x="3347864" y="3509628"/>
            <a:ext cx="5400600" cy="3348372"/>
          </a:xfrm>
          <a:prstGeom prst="rect">
            <a:avLst/>
          </a:prstGeom>
        </p:spPr>
      </p:pic>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76672"/>
            <a:ext cx="8064896" cy="5355312"/>
          </a:xfrm>
          <a:prstGeom prst="rect">
            <a:avLst/>
          </a:prstGeom>
          <a:noFill/>
        </p:spPr>
        <p:txBody>
          <a:bodyPr wrap="square" rtlCol="0">
            <a:spAutoFit/>
          </a:bodyPr>
          <a:lstStyle/>
          <a:p>
            <a:r>
              <a:rPr lang="ru-RU" b="1" dirty="0" smtClean="0"/>
              <a:t>Централизованное управление защитой конечных точек</a:t>
            </a:r>
            <a:endParaRPr lang="ru-RU" dirty="0" smtClean="0"/>
          </a:p>
          <a:p>
            <a:r>
              <a:rPr lang="ru-RU" dirty="0" smtClean="0"/>
              <a:t>Администраторы должны иметь возможность централизованного управления средствами защиты конечных точек. Это позволяет контролировать политики безопасности, планировать расписания сканирования и создавать отчеты сразу для всех рабочих станций организации</a:t>
            </a:r>
            <a:r>
              <a:rPr lang="ru-RU" dirty="0" smtClean="0"/>
              <a:t>.</a:t>
            </a:r>
          </a:p>
          <a:p>
            <a:endParaRPr lang="ru-RU" dirty="0" smtClean="0"/>
          </a:p>
          <a:p>
            <a:r>
              <a:rPr lang="ru-RU" b="1" dirty="0" smtClean="0"/>
              <a:t>Прозрачность для пользователя</a:t>
            </a:r>
            <a:endParaRPr lang="ru-RU" dirty="0" smtClean="0"/>
          </a:p>
          <a:p>
            <a:r>
              <a:rPr lang="ru-RU" dirty="0" smtClean="0"/>
              <a:t>Программный агент должен оказывать влияние на деятельность конечного пользователя только когда это необходимо в соответствии с политикой безопасности, либо для предупреждения</a:t>
            </a:r>
            <a:r>
              <a:rPr lang="ru-RU" dirty="0" smtClean="0"/>
              <a:t>.</a:t>
            </a:r>
          </a:p>
          <a:p>
            <a:endParaRPr lang="ru-RU" dirty="0" smtClean="0"/>
          </a:p>
          <a:p>
            <a:r>
              <a:rPr lang="ru-RU" b="1" dirty="0" smtClean="0"/>
              <a:t> </a:t>
            </a:r>
            <a:r>
              <a:rPr lang="ru-RU" b="1" dirty="0" err="1" smtClean="0"/>
              <a:t>Масштабируемость</a:t>
            </a:r>
            <a:r>
              <a:rPr lang="ru-RU" b="1" dirty="0" smtClean="0"/>
              <a:t> и доступность</a:t>
            </a:r>
            <a:endParaRPr lang="ru-RU" dirty="0" smtClean="0"/>
          </a:p>
          <a:p>
            <a:r>
              <a:rPr lang="ru-RU" dirty="0" smtClean="0"/>
              <a:t>Решение по безопасности конечных точек должно иметь возможность масштабироваться вместе с ростом организации. Ручное удаление и переустановка агентов на конечных точках и серверах управления может нарушить нормальные бизнес-процессы организации и привести к дополнительным затратам. Легкость развертывания агентов на сотнях, тысячах или даже десятках тысяч рабочих мест может быть значительным конкурентным преимуществом при выборе решения.</a:t>
            </a:r>
            <a:endParaRPr lang="ru-RU" dirty="0"/>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76672"/>
            <a:ext cx="8064896" cy="6186309"/>
          </a:xfrm>
          <a:prstGeom prst="rect">
            <a:avLst/>
          </a:prstGeom>
          <a:noFill/>
        </p:spPr>
        <p:txBody>
          <a:bodyPr wrap="square" rtlCol="0">
            <a:spAutoFit/>
          </a:bodyPr>
          <a:lstStyle/>
          <a:p>
            <a:r>
              <a:rPr lang="ru-RU" b="1" u="sng" dirty="0" smtClean="0"/>
              <a:t>Методы защиты от вредоносных </a:t>
            </a:r>
            <a:r>
              <a:rPr lang="ru-RU" b="1" u="sng" dirty="0" smtClean="0"/>
              <a:t>программ.</a:t>
            </a:r>
            <a:endParaRPr lang="ru-RU" b="1" u="sng" dirty="0" smtClean="0"/>
          </a:p>
          <a:p>
            <a:r>
              <a:rPr lang="ru-RU" dirty="0" smtClean="0"/>
              <a:t/>
            </a:r>
            <a:br>
              <a:rPr lang="ru-RU" dirty="0" smtClean="0"/>
            </a:br>
            <a:r>
              <a:rPr lang="ru-RU" dirty="0" smtClean="0"/>
              <a:t>Стопроцентной </a:t>
            </a:r>
            <a:r>
              <a:rPr lang="ru-RU" dirty="0" smtClean="0"/>
              <a:t>защиты от всех вредоносных программ не существует: от </a:t>
            </a:r>
            <a:r>
              <a:rPr lang="ru-RU" dirty="0" err="1" smtClean="0"/>
              <a:t>эксплойтов</a:t>
            </a:r>
            <a:r>
              <a:rPr lang="ru-RU" dirty="0" smtClean="0"/>
              <a:t> наподобие </a:t>
            </a:r>
            <a:r>
              <a:rPr lang="ru-RU" dirty="0" err="1" smtClean="0"/>
              <a:t>Sasser</a:t>
            </a:r>
            <a:r>
              <a:rPr lang="ru-RU" dirty="0" smtClean="0"/>
              <a:t> или </a:t>
            </a:r>
            <a:r>
              <a:rPr lang="ru-RU" dirty="0" err="1" smtClean="0"/>
              <a:t>Conficker</a:t>
            </a:r>
            <a:r>
              <a:rPr lang="ru-RU" dirty="0" smtClean="0"/>
              <a:t> не застрахован никто. Чтобы снизить риск потерь от воздействия вредоносных программ, рекомендуется</a:t>
            </a:r>
            <a:r>
              <a:rPr lang="ru-RU" dirty="0" smtClean="0"/>
              <a:t>:</a:t>
            </a:r>
          </a:p>
          <a:p>
            <a:endParaRPr lang="ru-RU" dirty="0" smtClean="0"/>
          </a:p>
          <a:p>
            <a:r>
              <a:rPr lang="ru-RU" dirty="0" smtClean="0"/>
              <a:t>использовать современные операционные системы, имеющие серьёзный уровень защиты от вредоносных программ</a:t>
            </a:r>
            <a:r>
              <a:rPr lang="ru-RU" dirty="0" smtClean="0"/>
              <a:t>;</a:t>
            </a:r>
          </a:p>
          <a:p>
            <a:endParaRPr lang="ru-RU" dirty="0" smtClean="0"/>
          </a:p>
          <a:p>
            <a:r>
              <a:rPr lang="ru-RU" dirty="0" smtClean="0"/>
              <a:t>своевременно устанавливать </a:t>
            </a:r>
            <a:r>
              <a:rPr lang="ru-RU" dirty="0" err="1" smtClean="0"/>
              <a:t>патчи</a:t>
            </a:r>
            <a:r>
              <a:rPr lang="ru-RU" dirty="0" smtClean="0"/>
              <a:t>; </a:t>
            </a:r>
            <a:endParaRPr lang="ru-RU" dirty="0" smtClean="0"/>
          </a:p>
          <a:p>
            <a:endParaRPr lang="ru-RU" dirty="0" smtClean="0"/>
          </a:p>
          <a:p>
            <a:r>
              <a:rPr lang="ru-RU" dirty="0" smtClean="0"/>
              <a:t>если </a:t>
            </a:r>
            <a:r>
              <a:rPr lang="ru-RU" dirty="0" smtClean="0"/>
              <a:t>существует режим автоматического обновления, включить его</a:t>
            </a:r>
            <a:r>
              <a:rPr lang="ru-RU" dirty="0" smtClean="0"/>
              <a:t>;</a:t>
            </a:r>
          </a:p>
          <a:p>
            <a:endParaRPr lang="ru-RU" dirty="0" smtClean="0"/>
          </a:p>
          <a:p>
            <a:r>
              <a:rPr lang="ru-RU" dirty="0" smtClean="0"/>
              <a:t>постоянно работать на персональном компьютере исключительно под правами пользователя, а не администратора, что не позволит большинству вредоносных программ инсталлироваться на персональном компьютере</a:t>
            </a:r>
            <a:r>
              <a:rPr lang="ru-RU" dirty="0" smtClean="0"/>
              <a:t>;</a:t>
            </a:r>
          </a:p>
          <a:p>
            <a:endParaRPr lang="ru-RU" dirty="0" smtClean="0"/>
          </a:p>
          <a:p>
            <a:r>
              <a:rPr lang="ru-RU" dirty="0" smtClean="0"/>
              <a:t>использовать специализированные программные продукты, которые для противодействия вредоносным программам используют так называемые эвристические (поведенческие) анализаторы, то есть не требующие наличия сигнатурной базы;</a:t>
            </a:r>
          </a:p>
          <a:p>
            <a:endParaRPr lang="ru-RU" dirty="0" smtClean="0"/>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548680"/>
            <a:ext cx="7992888" cy="5632311"/>
          </a:xfrm>
          <a:prstGeom prst="rect">
            <a:avLst/>
          </a:prstGeom>
          <a:noFill/>
        </p:spPr>
        <p:txBody>
          <a:bodyPr wrap="square" rtlCol="0">
            <a:spAutoFit/>
          </a:bodyPr>
          <a:lstStyle/>
          <a:p>
            <a:r>
              <a:rPr lang="ru-RU" dirty="0" smtClean="0"/>
              <a:t>использовать антивирусные программные продукты известных производителей, с автоматическим обновлением сигнатурных баз</a:t>
            </a:r>
            <a:r>
              <a:rPr lang="ru-RU" dirty="0" smtClean="0"/>
              <a:t>;</a:t>
            </a:r>
          </a:p>
          <a:p>
            <a:endParaRPr lang="ru-RU" dirty="0" smtClean="0"/>
          </a:p>
          <a:p>
            <a:r>
              <a:rPr lang="ru-RU" dirty="0" smtClean="0"/>
              <a:t>использовать персональный </a:t>
            </a:r>
            <a:r>
              <a:rPr lang="ru-RU" dirty="0" err="1" smtClean="0"/>
              <a:t>Firewall</a:t>
            </a:r>
            <a:r>
              <a:rPr lang="ru-RU" dirty="0" smtClean="0"/>
              <a:t>, контролирующий выход в сеть Интернет с персонального компьютера на основании политик, которые устанавливает сам пользователь</a:t>
            </a:r>
            <a:r>
              <a:rPr lang="ru-RU" dirty="0" smtClean="0"/>
              <a:t>;</a:t>
            </a:r>
          </a:p>
          <a:p>
            <a:endParaRPr lang="ru-RU" dirty="0" smtClean="0"/>
          </a:p>
          <a:p>
            <a:r>
              <a:rPr lang="ru-RU" dirty="0" smtClean="0"/>
              <a:t>ограничить физический доступ к компьютеру посторонних лиц</a:t>
            </a:r>
            <a:r>
              <a:rPr lang="ru-RU" dirty="0" smtClean="0"/>
              <a:t>;</a:t>
            </a:r>
          </a:p>
          <a:p>
            <a:endParaRPr lang="ru-RU" dirty="0" smtClean="0"/>
          </a:p>
          <a:p>
            <a:r>
              <a:rPr lang="ru-RU" dirty="0" smtClean="0"/>
              <a:t>использовать внешние носители информации только от проверенных источников</a:t>
            </a:r>
            <a:r>
              <a:rPr lang="ru-RU" dirty="0" smtClean="0"/>
              <a:t>;</a:t>
            </a:r>
          </a:p>
          <a:p>
            <a:endParaRPr lang="ru-RU" dirty="0" smtClean="0"/>
          </a:p>
          <a:p>
            <a:r>
              <a:rPr lang="ru-RU" dirty="0" smtClean="0"/>
              <a:t>не открывать компьютерные файлы, полученные от ненадёжных источников</a:t>
            </a:r>
            <a:r>
              <a:rPr lang="ru-RU" dirty="0" smtClean="0"/>
              <a:t>;</a:t>
            </a:r>
          </a:p>
          <a:p>
            <a:endParaRPr lang="ru-RU" dirty="0" smtClean="0"/>
          </a:p>
          <a:p>
            <a:r>
              <a:rPr lang="ru-RU" dirty="0" smtClean="0"/>
              <a:t>отключить автозапуск со сменных носителей, что не позволит запускаться кодам, которые находятся на нем без ведома пользователя (для </a:t>
            </a:r>
            <a:r>
              <a:rPr lang="ru-RU" dirty="0" err="1" smtClean="0"/>
              <a:t>Windows</a:t>
            </a:r>
            <a:r>
              <a:rPr lang="ru-RU" dirty="0" smtClean="0"/>
              <a:t> необходимо </a:t>
            </a:r>
            <a:r>
              <a:rPr lang="ru-RU" dirty="0" err="1" smtClean="0"/>
              <a:t>gpedit</a:t>
            </a:r>
            <a:r>
              <a:rPr lang="ru-RU" dirty="0" smtClean="0"/>
              <a:t>. </a:t>
            </a:r>
            <a:r>
              <a:rPr lang="ru-RU" dirty="0" err="1" smtClean="0"/>
              <a:t>msc</a:t>
            </a:r>
            <a:r>
              <a:rPr lang="ru-RU" dirty="0" smtClean="0"/>
              <a:t>-&gt;Административные шаблоны (Конфигурация пользователя) - &gt;Система-&gt;Отключить автозапуск-&gt;Включен "на всех дисководах").</a:t>
            </a:r>
          </a:p>
          <a:p>
            <a:endParaRPr lang="ru-RU" dirty="0"/>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404664"/>
            <a:ext cx="8208912" cy="6247864"/>
          </a:xfrm>
          <a:prstGeom prst="rect">
            <a:avLst/>
          </a:prstGeom>
          <a:noFill/>
        </p:spPr>
        <p:txBody>
          <a:bodyPr wrap="square" rtlCol="0">
            <a:spAutoFit/>
          </a:bodyPr>
          <a:lstStyle/>
          <a:p>
            <a:r>
              <a:rPr lang="ru-RU" sz="1600" b="1" dirty="0" smtClean="0"/>
              <a:t>Виды антивирусных программ</a:t>
            </a:r>
          </a:p>
          <a:p>
            <a:r>
              <a:rPr lang="ru-RU" sz="1600" dirty="0" smtClean="0"/>
              <a:t/>
            </a:r>
            <a:br>
              <a:rPr lang="ru-RU" sz="1600" dirty="0" smtClean="0"/>
            </a:br>
            <a:r>
              <a:rPr lang="ru-RU" sz="1600" dirty="0" smtClean="0"/>
              <a:t>Евгений </a:t>
            </a:r>
            <a:r>
              <a:rPr lang="ru-RU" sz="1600" dirty="0" smtClean="0"/>
              <a:t>Касперский в 1992 году использовал следующую классификацию антивирусов в зависимости от их принципа действия (определяющего функциональность):</a:t>
            </a:r>
          </a:p>
          <a:p>
            <a:r>
              <a:rPr lang="ru-RU" sz="1600" b="1" i="1" dirty="0" smtClean="0"/>
              <a:t>Сканеры</a:t>
            </a:r>
            <a:r>
              <a:rPr lang="ru-RU" sz="1600" dirty="0" smtClean="0"/>
              <a:t> (устаревший вариант - "полифаги") - определяют наличие вируса по базе сигнатур, хранящей сигнатуры (или их контрольные суммы) вирусов. Их эффективность определяется актуальностью вирусной базы и наличием эвристического анализатора (см.: Эвристическое сканирование).</a:t>
            </a:r>
          </a:p>
          <a:p>
            <a:r>
              <a:rPr lang="ru-RU" sz="1600" b="1" i="1" dirty="0" smtClean="0"/>
              <a:t>Ревизоры</a:t>
            </a:r>
            <a:r>
              <a:rPr lang="ru-RU" sz="1600" i="1" dirty="0" smtClean="0"/>
              <a:t> (</a:t>
            </a:r>
            <a:r>
              <a:rPr lang="ru-RU" sz="1600" dirty="0" smtClean="0"/>
              <a:t>класс, близкий к IDS) - запоминают состояние файловой системы, что делает в дальнейшем возможным анализ изменений.</a:t>
            </a:r>
          </a:p>
          <a:p>
            <a:r>
              <a:rPr lang="ru-RU" sz="1600" i="1" dirty="0" smtClean="0"/>
              <a:t>Сторожа</a:t>
            </a:r>
            <a:r>
              <a:rPr lang="ru-RU" sz="1600" dirty="0" smtClean="0"/>
              <a:t> (мониторы) - отслеживают потенциально опасные операции, выдавая пользователю соответствующий запрос на разрешение/запрещение операции.</a:t>
            </a:r>
          </a:p>
          <a:p>
            <a:r>
              <a:rPr lang="ru-RU" sz="1600" b="1" i="1" dirty="0" smtClean="0"/>
              <a:t>Вакцины</a:t>
            </a:r>
            <a:r>
              <a:rPr lang="ru-RU" sz="1600" dirty="0" smtClean="0"/>
              <a:t> - изменяют прививаемый файл таким образом, чтобы вирус, против которого делается прививка, уже считал файл заражённым. В современных (2007 год) условиях, когда количество возможных вирусов измеряется сотнями тысяч, этот подход неприменим.</a:t>
            </a:r>
          </a:p>
          <a:p>
            <a:r>
              <a:rPr lang="ru-RU" sz="1600" dirty="0" smtClean="0"/>
              <a:t>Современные антивирусы сочетают все вышесказанные функции.</a:t>
            </a:r>
          </a:p>
          <a:p>
            <a:r>
              <a:rPr lang="ru-RU" sz="1600" b="1" i="1" dirty="0" smtClean="0"/>
              <a:t>Антивирусы</a:t>
            </a:r>
            <a:r>
              <a:rPr lang="ru-RU" sz="1600" i="1" dirty="0" smtClean="0"/>
              <a:t> так же можно разделить на:</a:t>
            </a:r>
            <a:endParaRPr lang="ru-RU" sz="1600" dirty="0" smtClean="0"/>
          </a:p>
          <a:p>
            <a:r>
              <a:rPr lang="ru-RU" sz="1600" dirty="0" smtClean="0"/>
              <a:t>Продукты для </a:t>
            </a:r>
            <a:r>
              <a:rPr lang="ru-RU" sz="1600" b="1" dirty="0" smtClean="0"/>
              <a:t>домашних пользователей</a:t>
            </a:r>
            <a:r>
              <a:rPr lang="ru-RU" sz="1600" dirty="0" smtClean="0"/>
              <a:t>:</a:t>
            </a:r>
          </a:p>
          <a:p>
            <a:r>
              <a:rPr lang="ru-RU" sz="1600" dirty="0" smtClean="0"/>
              <a:t>Собственно антивирусы;</a:t>
            </a:r>
          </a:p>
          <a:p>
            <a:r>
              <a:rPr lang="ru-RU" sz="1600" dirty="0" smtClean="0"/>
              <a:t>Комбинированные продукты (например, к классическому антивирусу добавлен </a:t>
            </a:r>
            <a:r>
              <a:rPr lang="ru-RU" sz="1600" dirty="0" err="1" smtClean="0"/>
              <a:t>антиспам</a:t>
            </a:r>
            <a:r>
              <a:rPr lang="ru-RU" sz="1600" dirty="0" smtClean="0"/>
              <a:t>, </a:t>
            </a:r>
            <a:r>
              <a:rPr lang="ru-RU" sz="1600" dirty="0" err="1" smtClean="0"/>
              <a:t>файрвол</a:t>
            </a:r>
            <a:r>
              <a:rPr lang="ru-RU" sz="1600" dirty="0" smtClean="0"/>
              <a:t>, </a:t>
            </a:r>
            <a:r>
              <a:rPr lang="ru-RU" sz="1600" dirty="0" err="1" smtClean="0"/>
              <a:t>антируткит</a:t>
            </a:r>
            <a:r>
              <a:rPr lang="ru-RU" sz="1600" dirty="0" smtClean="0"/>
              <a:t> и т.д.);</a:t>
            </a:r>
          </a:p>
          <a:p>
            <a:r>
              <a:rPr lang="ru-RU" sz="1600" b="1" i="1" dirty="0" smtClean="0"/>
              <a:t>Корпоративные продукты</a:t>
            </a:r>
            <a:r>
              <a:rPr lang="ru-RU" sz="1600" i="1" dirty="0" smtClean="0"/>
              <a:t>:</a:t>
            </a:r>
            <a:endParaRPr lang="ru-RU" sz="1600" dirty="0" smtClean="0"/>
          </a:p>
          <a:p>
            <a:r>
              <a:rPr lang="ru-RU" sz="1600" dirty="0" smtClean="0"/>
              <a:t>Серверные антивирусы;</a:t>
            </a:r>
          </a:p>
          <a:p>
            <a:r>
              <a:rPr lang="ru-RU" sz="1600" dirty="0" smtClean="0"/>
              <a:t>Антивирусы на рабочих станциях ("</a:t>
            </a:r>
            <a:r>
              <a:rPr lang="ru-RU" sz="1600" dirty="0" err="1" smtClean="0"/>
              <a:t>endpoint</a:t>
            </a:r>
            <a:r>
              <a:rPr lang="ru-RU" sz="1600" dirty="0" smtClean="0"/>
              <a:t>").</a:t>
            </a:r>
          </a:p>
          <a:p>
            <a:endParaRPr lang="ru-RU" sz="1600" dirty="0"/>
          </a:p>
        </p:txBody>
      </p:sp>
      <p:pic>
        <p:nvPicPr>
          <p:cNvPr id="4" name="Рисунок 3" descr="363790.png"/>
          <p:cNvPicPr>
            <a:picLocks noChangeAspect="1"/>
          </p:cNvPicPr>
          <p:nvPr/>
        </p:nvPicPr>
        <p:blipFill>
          <a:blip r:embed="rId2" cstate="print"/>
          <a:stretch>
            <a:fillRect/>
          </a:stretch>
        </p:blipFill>
        <p:spPr>
          <a:xfrm>
            <a:off x="6156177" y="5341512"/>
            <a:ext cx="2160240" cy="1516488"/>
          </a:xfrm>
          <a:prstGeom prst="rect">
            <a:avLst/>
          </a:prstGeom>
        </p:spPr>
      </p:pic>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76672"/>
            <a:ext cx="8064896" cy="5078313"/>
          </a:xfrm>
          <a:prstGeom prst="rect">
            <a:avLst/>
          </a:prstGeom>
          <a:noFill/>
        </p:spPr>
        <p:txBody>
          <a:bodyPr wrap="square" rtlCol="0">
            <a:spAutoFit/>
          </a:bodyPr>
          <a:lstStyle/>
          <a:p>
            <a:r>
              <a:rPr lang="ru-RU" b="1" u="sng" dirty="0" smtClean="0"/>
              <a:t>Современные антивирусные средства защиты и их основные функциональные </a:t>
            </a:r>
            <a:r>
              <a:rPr lang="ru-RU" b="1" u="sng" dirty="0" smtClean="0"/>
              <a:t>особенности.</a:t>
            </a:r>
            <a:endParaRPr lang="ru-RU" b="1" u="sng" dirty="0" smtClean="0"/>
          </a:p>
          <a:p>
            <a:r>
              <a:rPr lang="ru-RU" dirty="0" smtClean="0"/>
              <a:t/>
            </a:r>
            <a:br>
              <a:rPr lang="ru-RU" dirty="0" smtClean="0"/>
            </a:br>
            <a:r>
              <a:rPr lang="ru-RU" b="1" dirty="0" err="1" smtClean="0"/>
              <a:t>BitDefender</a:t>
            </a:r>
            <a:r>
              <a:rPr lang="ru-RU" b="1" dirty="0" smtClean="0"/>
              <a:t> </a:t>
            </a:r>
            <a:r>
              <a:rPr lang="ru-RU" b="1" dirty="0" err="1" smtClean="0"/>
              <a:t>Antivirus</a:t>
            </a:r>
            <a:r>
              <a:rPr lang="ru-RU" b="1" dirty="0" smtClean="0"/>
              <a:t> </a:t>
            </a:r>
            <a:r>
              <a:rPr lang="ru-RU" b="1" dirty="0" err="1" smtClean="0"/>
              <a:t>Plus</a:t>
            </a:r>
            <a:r>
              <a:rPr lang="ru-RU" b="1" dirty="0" smtClean="0"/>
              <a:t> v10</a:t>
            </a:r>
            <a:r>
              <a:rPr lang="ru-RU" dirty="0" smtClean="0"/>
              <a:t>.</a:t>
            </a:r>
          </a:p>
          <a:p>
            <a:r>
              <a:rPr lang="ru-RU" i="1" dirty="0" smtClean="0"/>
              <a:t>Основные функциональные особенности:</a:t>
            </a:r>
            <a:endParaRPr lang="ru-RU" dirty="0" smtClean="0"/>
          </a:p>
          <a:p>
            <a:r>
              <a:rPr lang="ru-RU" dirty="0" smtClean="0"/>
              <a:t>функция </a:t>
            </a:r>
            <a:r>
              <a:rPr lang="ru-RU" dirty="0" err="1" smtClean="0"/>
              <a:t>Heuristics</a:t>
            </a:r>
            <a:r>
              <a:rPr lang="ru-RU" dirty="0" smtClean="0"/>
              <a:t> </a:t>
            </a:r>
            <a:r>
              <a:rPr lang="ru-RU" dirty="0" err="1" smtClean="0"/>
              <a:t>in</a:t>
            </a:r>
            <a:r>
              <a:rPr lang="ru-RU" dirty="0" smtClean="0"/>
              <a:t> </a:t>
            </a:r>
            <a:r>
              <a:rPr lang="ru-RU" dirty="0" err="1" smtClean="0"/>
              <a:t>Virtual</a:t>
            </a:r>
            <a:r>
              <a:rPr lang="ru-RU" dirty="0" smtClean="0"/>
              <a:t> </a:t>
            </a:r>
            <a:r>
              <a:rPr lang="ru-RU" dirty="0" err="1" smtClean="0"/>
              <a:t>Environment</a:t>
            </a:r>
            <a:r>
              <a:rPr lang="ru-RU" dirty="0" smtClean="0"/>
              <a:t> - эмуляция виртуальной машины, с помощью которой проходят проверку потенциально опасные объекты с использованием эвристических алгоритмов;</a:t>
            </a:r>
          </a:p>
          <a:p>
            <a:r>
              <a:rPr lang="ru-RU" dirty="0" smtClean="0"/>
              <a:t>автоматическая проверка данных, передаваемых по протоколу POP3, поддержка наиболее популярных почтовых клиентов (MS </a:t>
            </a:r>
            <a:r>
              <a:rPr lang="ru-RU" dirty="0" err="1" smtClean="0"/>
              <a:t>Exchange</a:t>
            </a:r>
            <a:r>
              <a:rPr lang="ru-RU" dirty="0" smtClean="0"/>
              <a:t>, MS </a:t>
            </a:r>
            <a:r>
              <a:rPr lang="ru-RU" dirty="0" err="1" smtClean="0"/>
              <a:t>Outlook</a:t>
            </a:r>
            <a:r>
              <a:rPr lang="ru-RU" dirty="0" smtClean="0"/>
              <a:t>, MS </a:t>
            </a:r>
            <a:r>
              <a:rPr lang="ru-RU" dirty="0" err="1" smtClean="0"/>
              <a:t>Outlook</a:t>
            </a:r>
            <a:r>
              <a:rPr lang="ru-RU" dirty="0" smtClean="0"/>
              <a:t> </a:t>
            </a:r>
            <a:r>
              <a:rPr lang="ru-RU" dirty="0" err="1" smtClean="0"/>
              <a:t>Express</a:t>
            </a:r>
            <a:r>
              <a:rPr lang="ru-RU" dirty="0" smtClean="0"/>
              <a:t>, </a:t>
            </a:r>
            <a:r>
              <a:rPr lang="ru-RU" dirty="0" err="1" smtClean="0"/>
              <a:t>Netscape</a:t>
            </a:r>
            <a:r>
              <a:rPr lang="ru-RU" dirty="0" smtClean="0"/>
              <a:t>, </a:t>
            </a:r>
            <a:r>
              <a:rPr lang="ru-RU" dirty="0" err="1" smtClean="0"/>
              <a:t>Eudora</a:t>
            </a:r>
            <a:r>
              <a:rPr lang="ru-RU" dirty="0" smtClean="0"/>
              <a:t>, </a:t>
            </a:r>
            <a:r>
              <a:rPr lang="ru-RU" dirty="0" err="1" smtClean="0"/>
              <a:t>Lotus</a:t>
            </a:r>
            <a:r>
              <a:rPr lang="ru-RU" dirty="0" smtClean="0"/>
              <a:t> </a:t>
            </a:r>
            <a:r>
              <a:rPr lang="ru-RU" dirty="0" err="1" smtClean="0"/>
              <a:t>Notes</a:t>
            </a:r>
            <a:r>
              <a:rPr lang="ru-RU" dirty="0" smtClean="0"/>
              <a:t>, </a:t>
            </a:r>
            <a:r>
              <a:rPr lang="ru-RU" dirty="0" err="1" smtClean="0"/>
              <a:t>Pegasus</a:t>
            </a:r>
            <a:r>
              <a:rPr lang="ru-RU" dirty="0" smtClean="0"/>
              <a:t>, </a:t>
            </a:r>
            <a:r>
              <a:rPr lang="ru-RU" dirty="0" err="1" smtClean="0"/>
              <a:t>The</a:t>
            </a:r>
            <a:r>
              <a:rPr lang="ru-RU" dirty="0" smtClean="0"/>
              <a:t> </a:t>
            </a:r>
            <a:r>
              <a:rPr lang="ru-RU" dirty="0" err="1" smtClean="0"/>
              <a:t>Bat</a:t>
            </a:r>
            <a:r>
              <a:rPr lang="ru-RU" dirty="0" smtClean="0"/>
              <a:t> и другие);</a:t>
            </a:r>
          </a:p>
          <a:p>
            <a:r>
              <a:rPr lang="ru-RU" dirty="0" smtClean="0"/>
              <a:t>защита от вирусов, распространяющихся через </a:t>
            </a:r>
            <a:r>
              <a:rPr lang="ru-RU" dirty="0" err="1" smtClean="0"/>
              <a:t>файлообменные</a:t>
            </a:r>
            <a:r>
              <a:rPr lang="ru-RU" dirty="0" smtClean="0"/>
              <a:t> Peer-2-Peer сети;</a:t>
            </a:r>
          </a:p>
          <a:p>
            <a:r>
              <a:rPr lang="ru-RU" dirty="0" smtClean="0"/>
              <a:t>формирование личного </a:t>
            </a:r>
            <a:r>
              <a:rPr lang="ru-RU" dirty="0" err="1" smtClean="0"/>
              <a:t>спам-листа</a:t>
            </a:r>
            <a:r>
              <a:rPr lang="ru-RU" dirty="0" smtClean="0"/>
              <a:t> пользователя.</a:t>
            </a:r>
          </a:p>
          <a:p>
            <a:r>
              <a:rPr lang="ru-RU" i="1" dirty="0" smtClean="0"/>
              <a:t>Минимальные системные требования: </a:t>
            </a:r>
            <a:r>
              <a:rPr lang="ru-RU" dirty="0" smtClean="0"/>
              <a:t>процессор </a:t>
            </a:r>
            <a:r>
              <a:rPr lang="ru-RU" dirty="0" err="1" smtClean="0"/>
              <a:t>Intel</a:t>
            </a:r>
            <a:r>
              <a:rPr lang="ru-RU" dirty="0" smtClean="0"/>
              <a:t> </a:t>
            </a:r>
            <a:r>
              <a:rPr lang="ru-RU" dirty="0" err="1" smtClean="0"/>
              <a:t>Pentium</a:t>
            </a:r>
            <a:r>
              <a:rPr lang="ru-RU" dirty="0" smtClean="0"/>
              <a:t> II 350 МГц, 128 MB RAM, 60 MB свободного места на жестком диске, наличие системы </a:t>
            </a:r>
            <a:r>
              <a:rPr lang="ru-RU" dirty="0" err="1" smtClean="0"/>
              <a:t>Windows</a:t>
            </a:r>
            <a:r>
              <a:rPr lang="ru-RU" dirty="0" smtClean="0"/>
              <a:t> 98/NT/</a:t>
            </a:r>
            <a:r>
              <a:rPr lang="ru-RU" dirty="0" err="1" smtClean="0"/>
              <a:t>Me</a:t>
            </a:r>
            <a:r>
              <a:rPr lang="ru-RU" dirty="0" smtClean="0"/>
              <a:t>/2000/XP.</a:t>
            </a:r>
          </a:p>
          <a:p>
            <a:endParaRPr lang="ru-RU" dirty="0"/>
          </a:p>
        </p:txBody>
      </p:sp>
      <p:pic>
        <p:nvPicPr>
          <p:cNvPr id="3" name="Рисунок 2" descr="LD0000535244.jpg"/>
          <p:cNvPicPr>
            <a:picLocks noChangeAspect="1"/>
          </p:cNvPicPr>
          <p:nvPr/>
        </p:nvPicPr>
        <p:blipFill>
          <a:blip r:embed="rId2" cstate="print"/>
          <a:stretch>
            <a:fillRect/>
          </a:stretch>
        </p:blipFill>
        <p:spPr>
          <a:xfrm>
            <a:off x="6588224" y="4985792"/>
            <a:ext cx="1872208" cy="1872208"/>
          </a:xfrm>
          <a:prstGeom prst="rect">
            <a:avLst/>
          </a:prstGeom>
        </p:spPr>
      </p:pic>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548680"/>
            <a:ext cx="7920880" cy="3693319"/>
          </a:xfrm>
          <a:prstGeom prst="rect">
            <a:avLst/>
          </a:prstGeom>
          <a:noFill/>
        </p:spPr>
        <p:txBody>
          <a:bodyPr wrap="square" rtlCol="0">
            <a:spAutoFit/>
          </a:bodyPr>
          <a:lstStyle/>
          <a:p>
            <a:r>
              <a:rPr lang="ru-RU" b="1" dirty="0" err="1" smtClean="0"/>
              <a:t>Eset</a:t>
            </a:r>
            <a:r>
              <a:rPr lang="ru-RU" b="1" dirty="0" smtClean="0"/>
              <a:t> NOD32 2.5</a:t>
            </a:r>
          </a:p>
          <a:p>
            <a:r>
              <a:rPr lang="ru-RU" i="1" dirty="0" smtClean="0"/>
              <a:t>Основные функциональные особенности:</a:t>
            </a:r>
            <a:endParaRPr lang="ru-RU" dirty="0" smtClean="0"/>
          </a:p>
          <a:p>
            <a:r>
              <a:rPr lang="ru-RU" dirty="0" smtClean="0"/>
              <a:t>эвристический анализ, позволяющий обнаруживать неизвестные угрозы;</a:t>
            </a:r>
          </a:p>
          <a:p>
            <a:r>
              <a:rPr lang="ru-RU" dirty="0" smtClean="0"/>
              <a:t>технология </a:t>
            </a:r>
            <a:r>
              <a:rPr lang="ru-RU" dirty="0" err="1" smtClean="0"/>
              <a:t>ThreatSense</a:t>
            </a:r>
            <a:r>
              <a:rPr lang="ru-RU" dirty="0" smtClean="0"/>
              <a:t> - анализ файлов для выявления вирусов, программ-шпионов (</a:t>
            </a:r>
            <a:r>
              <a:rPr lang="ru-RU" dirty="0" err="1" smtClean="0"/>
              <a:t>spyware</a:t>
            </a:r>
            <a:r>
              <a:rPr lang="ru-RU" dirty="0" smtClean="0"/>
              <a:t>), непрошенной рекламы (</a:t>
            </a:r>
            <a:r>
              <a:rPr lang="ru-RU" dirty="0" err="1" smtClean="0"/>
              <a:t>adware</a:t>
            </a:r>
            <a:r>
              <a:rPr lang="ru-RU" dirty="0" smtClean="0"/>
              <a:t>), phishing-атак и других угроз;</a:t>
            </a:r>
          </a:p>
          <a:p>
            <a:r>
              <a:rPr lang="ru-RU" dirty="0" smtClean="0"/>
              <a:t>проверка и удаление вирусов из заблокированных для записей файлов (к примеру, защищенные системой безопасности </a:t>
            </a:r>
            <a:r>
              <a:rPr lang="ru-RU" dirty="0" err="1" smtClean="0"/>
              <a:t>Windows</a:t>
            </a:r>
            <a:r>
              <a:rPr lang="ru-RU" dirty="0" smtClean="0"/>
              <a:t> библиотеки DLL);</a:t>
            </a:r>
          </a:p>
          <a:p>
            <a:r>
              <a:rPr lang="ru-RU" dirty="0" smtClean="0"/>
              <a:t>поверка протоколов HTTP, POP3 и PMTP.</a:t>
            </a:r>
          </a:p>
          <a:p>
            <a:r>
              <a:rPr lang="ru-RU" i="1" dirty="0" smtClean="0"/>
              <a:t>Минимальные системные требования: </a:t>
            </a:r>
            <a:r>
              <a:rPr lang="ru-RU" dirty="0" smtClean="0"/>
              <a:t>процессор </a:t>
            </a:r>
            <a:r>
              <a:rPr lang="ru-RU" dirty="0" err="1" smtClean="0"/>
              <a:t>Intel</a:t>
            </a:r>
            <a:r>
              <a:rPr lang="ru-RU" dirty="0" smtClean="0"/>
              <a:t> </a:t>
            </a:r>
            <a:r>
              <a:rPr lang="ru-RU" dirty="0" err="1" smtClean="0"/>
              <a:t>Pentium</a:t>
            </a:r>
            <a:r>
              <a:rPr lang="ru-RU" dirty="0" smtClean="0"/>
              <a:t>, 32 MB RAM, 30 MB свободного места на жестком диске, наличие системы </a:t>
            </a:r>
            <a:r>
              <a:rPr lang="ru-RU" dirty="0" err="1" smtClean="0"/>
              <a:t>Windows</a:t>
            </a:r>
            <a:r>
              <a:rPr lang="ru-RU" dirty="0" smtClean="0"/>
              <a:t> 95/98/NT/</a:t>
            </a:r>
            <a:r>
              <a:rPr lang="ru-RU" dirty="0" err="1" smtClean="0"/>
              <a:t>Me</a:t>
            </a:r>
            <a:r>
              <a:rPr lang="ru-RU" dirty="0" smtClean="0"/>
              <a:t>/2000/XP.</a:t>
            </a:r>
          </a:p>
          <a:p>
            <a:endParaRPr lang="ru-RU" dirty="0"/>
          </a:p>
        </p:txBody>
      </p:sp>
      <p:pic>
        <p:nvPicPr>
          <p:cNvPr id="3" name="Рисунок 2" descr="1233518993_aa.jpg"/>
          <p:cNvPicPr>
            <a:picLocks noChangeAspect="1"/>
          </p:cNvPicPr>
          <p:nvPr/>
        </p:nvPicPr>
        <p:blipFill>
          <a:blip r:embed="rId2" cstate="print"/>
          <a:stretch>
            <a:fillRect/>
          </a:stretch>
        </p:blipFill>
        <p:spPr>
          <a:xfrm>
            <a:off x="5652120" y="3861048"/>
            <a:ext cx="2304256" cy="2799671"/>
          </a:xfrm>
          <a:prstGeom prst="rect">
            <a:avLst/>
          </a:prstGeom>
        </p:spPr>
      </p:pic>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04664"/>
            <a:ext cx="8064896" cy="3693319"/>
          </a:xfrm>
          <a:prstGeom prst="rect">
            <a:avLst/>
          </a:prstGeom>
          <a:noFill/>
        </p:spPr>
        <p:txBody>
          <a:bodyPr wrap="square" rtlCol="0">
            <a:spAutoFit/>
          </a:bodyPr>
          <a:lstStyle/>
          <a:p>
            <a:r>
              <a:rPr lang="ru-RU" b="1" dirty="0" err="1" smtClean="0"/>
              <a:t>McAfee</a:t>
            </a:r>
            <a:r>
              <a:rPr lang="ru-RU" b="1" dirty="0" smtClean="0"/>
              <a:t> </a:t>
            </a:r>
            <a:r>
              <a:rPr lang="ru-RU" b="1" dirty="0" err="1" smtClean="0"/>
              <a:t>VirusScan</a:t>
            </a:r>
            <a:r>
              <a:rPr lang="ru-RU" b="1" dirty="0" smtClean="0"/>
              <a:t> </a:t>
            </a:r>
            <a:r>
              <a:rPr lang="ru-RU" b="1" dirty="0" err="1" smtClean="0"/>
              <a:t>Pro</a:t>
            </a:r>
            <a:r>
              <a:rPr lang="ru-RU" b="1" dirty="0" smtClean="0"/>
              <a:t> 10 (2006)</a:t>
            </a:r>
          </a:p>
          <a:p>
            <a:r>
              <a:rPr lang="ru-RU" i="1" dirty="0" smtClean="0"/>
              <a:t>Основные функциональные особенности:</a:t>
            </a:r>
            <a:endParaRPr lang="ru-RU" dirty="0" smtClean="0"/>
          </a:p>
          <a:p>
            <a:r>
              <a:rPr lang="ru-RU" dirty="0" smtClean="0"/>
              <a:t>защита от вирусов, макровирусов, </a:t>
            </a:r>
            <a:r>
              <a:rPr lang="ru-RU" dirty="0" err="1" smtClean="0"/>
              <a:t>троянов</a:t>
            </a:r>
            <a:r>
              <a:rPr lang="ru-RU" dirty="0" smtClean="0"/>
              <a:t>, </a:t>
            </a:r>
            <a:r>
              <a:rPr lang="ru-RU" dirty="0" err="1" smtClean="0"/>
              <a:t>Интернет-червей</a:t>
            </a:r>
            <a:r>
              <a:rPr lang="ru-RU" dirty="0" smtClean="0"/>
              <a:t>, </a:t>
            </a:r>
            <a:r>
              <a:rPr lang="ru-RU" dirty="0" err="1" smtClean="0"/>
              <a:t>spyware</a:t>
            </a:r>
            <a:r>
              <a:rPr lang="ru-RU" dirty="0" smtClean="0"/>
              <a:t>, </a:t>
            </a:r>
            <a:r>
              <a:rPr lang="ru-RU" dirty="0" err="1" smtClean="0"/>
              <a:t>adware</a:t>
            </a:r>
            <a:r>
              <a:rPr lang="ru-RU" dirty="0" smtClean="0"/>
              <a:t>, вредоносных элементов управления </a:t>
            </a:r>
            <a:r>
              <a:rPr lang="ru-RU" dirty="0" err="1" smtClean="0"/>
              <a:t>ActiveX</a:t>
            </a:r>
            <a:r>
              <a:rPr lang="ru-RU" dirty="0" smtClean="0"/>
              <a:t> и </a:t>
            </a:r>
            <a:r>
              <a:rPr lang="ru-RU" dirty="0" err="1" smtClean="0"/>
              <a:t>Java</a:t>
            </a:r>
            <a:r>
              <a:rPr lang="ru-RU" dirty="0" smtClean="0"/>
              <a:t>;</a:t>
            </a:r>
          </a:p>
          <a:p>
            <a:r>
              <a:rPr lang="ru-RU" dirty="0" smtClean="0"/>
              <a:t>автоматическая проверка входящей (POP3) и исходящей (SMTP) электронной почты;</a:t>
            </a:r>
          </a:p>
          <a:p>
            <a:r>
              <a:rPr lang="ru-RU" dirty="0" smtClean="0"/>
              <a:t>технологии </a:t>
            </a:r>
            <a:r>
              <a:rPr lang="ru-RU" dirty="0" err="1" smtClean="0"/>
              <a:t>ScriptStopper</a:t>
            </a:r>
            <a:r>
              <a:rPr lang="ru-RU" dirty="0" smtClean="0"/>
              <a:t> и </a:t>
            </a:r>
            <a:r>
              <a:rPr lang="ru-RU" dirty="0" err="1" smtClean="0"/>
              <a:t>WormStopper</a:t>
            </a:r>
            <a:r>
              <a:rPr lang="ru-RU" dirty="0" smtClean="0"/>
              <a:t> для блокирования вредоносной активности </a:t>
            </a:r>
            <a:r>
              <a:rPr lang="ru-RU" dirty="0" err="1" smtClean="0"/>
              <a:t>скриптов</a:t>
            </a:r>
            <a:r>
              <a:rPr lang="ru-RU" dirty="0" smtClean="0"/>
              <a:t> и червей.</a:t>
            </a:r>
          </a:p>
          <a:p>
            <a:r>
              <a:rPr lang="ru-RU" i="1" dirty="0" smtClean="0"/>
              <a:t>Минимальные системные требования: </a:t>
            </a:r>
            <a:r>
              <a:rPr lang="ru-RU" dirty="0" smtClean="0"/>
              <a:t>процессор </a:t>
            </a:r>
            <a:r>
              <a:rPr lang="ru-RU" dirty="0" err="1" smtClean="0"/>
              <a:t>Intel</a:t>
            </a:r>
            <a:r>
              <a:rPr lang="ru-RU" dirty="0" smtClean="0"/>
              <a:t> </a:t>
            </a:r>
            <a:r>
              <a:rPr lang="ru-RU" dirty="0" err="1" smtClean="0"/>
              <a:t>Pentium</a:t>
            </a:r>
            <a:r>
              <a:rPr lang="ru-RU" dirty="0" smtClean="0"/>
              <a:t> 133 МГц, 64 MB RAM, 40 MB свободного места на жестком диске, наличие системы </a:t>
            </a:r>
            <a:r>
              <a:rPr lang="ru-RU" dirty="0" err="1" smtClean="0"/>
              <a:t>Windows</a:t>
            </a:r>
            <a:r>
              <a:rPr lang="ru-RU" dirty="0" smtClean="0"/>
              <a:t> 98/</a:t>
            </a:r>
            <a:r>
              <a:rPr lang="ru-RU" dirty="0" err="1" smtClean="0"/>
              <a:t>Me</a:t>
            </a:r>
            <a:r>
              <a:rPr lang="ru-RU" dirty="0" smtClean="0"/>
              <a:t>/2000/XP.</a:t>
            </a:r>
          </a:p>
          <a:p>
            <a:r>
              <a:rPr lang="ru-RU" dirty="0" err="1" smtClean="0"/>
              <a:t>Dr</a:t>
            </a:r>
            <a:r>
              <a:rPr lang="ru-RU" dirty="0" smtClean="0"/>
              <a:t>. </a:t>
            </a:r>
            <a:r>
              <a:rPr lang="ru-RU" dirty="0" err="1" smtClean="0"/>
              <a:t>Web</a:t>
            </a:r>
            <a:r>
              <a:rPr lang="ru-RU" dirty="0" smtClean="0"/>
              <a:t> 4.33а</a:t>
            </a:r>
          </a:p>
          <a:p>
            <a:endParaRPr lang="ru-RU" dirty="0"/>
          </a:p>
        </p:txBody>
      </p:sp>
      <p:pic>
        <p:nvPicPr>
          <p:cNvPr id="3" name="Рисунок 2" descr="MCAFEE.0.jpg"/>
          <p:cNvPicPr>
            <a:picLocks noChangeAspect="1"/>
          </p:cNvPicPr>
          <p:nvPr/>
        </p:nvPicPr>
        <p:blipFill>
          <a:blip r:embed="rId2" cstate="print"/>
          <a:stretch>
            <a:fillRect/>
          </a:stretch>
        </p:blipFill>
        <p:spPr>
          <a:xfrm>
            <a:off x="4211960" y="3347610"/>
            <a:ext cx="4680520" cy="3510390"/>
          </a:xfrm>
          <a:prstGeom prst="rect">
            <a:avLst/>
          </a:prstGeom>
        </p:spPr>
      </p:pic>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76672"/>
            <a:ext cx="7920880" cy="4247317"/>
          </a:xfrm>
          <a:prstGeom prst="rect">
            <a:avLst/>
          </a:prstGeom>
          <a:noFill/>
        </p:spPr>
        <p:txBody>
          <a:bodyPr wrap="square" rtlCol="0">
            <a:spAutoFit/>
          </a:bodyPr>
          <a:lstStyle/>
          <a:p>
            <a:r>
              <a:rPr lang="ru-RU" b="1" dirty="0" err="1" smtClean="0"/>
              <a:t>Dr</a:t>
            </a:r>
            <a:r>
              <a:rPr lang="ru-RU" b="1" dirty="0" smtClean="0"/>
              <a:t>. </a:t>
            </a:r>
            <a:r>
              <a:rPr lang="ru-RU" b="1" dirty="0" err="1" smtClean="0"/>
              <a:t>Web</a:t>
            </a:r>
            <a:r>
              <a:rPr lang="ru-RU" b="1" dirty="0" smtClean="0"/>
              <a:t> 4.33а</a:t>
            </a:r>
          </a:p>
          <a:p>
            <a:r>
              <a:rPr lang="ru-RU" i="1" dirty="0" smtClean="0"/>
              <a:t>Основные функциональные особенности:</a:t>
            </a:r>
            <a:endParaRPr lang="ru-RU" dirty="0" smtClean="0"/>
          </a:p>
          <a:p>
            <a:r>
              <a:rPr lang="ru-RU" dirty="0" smtClean="0"/>
              <a:t>защита от червей, вирусов, </a:t>
            </a:r>
            <a:r>
              <a:rPr lang="ru-RU" dirty="0" err="1" smtClean="0"/>
              <a:t>троянов</a:t>
            </a:r>
            <a:r>
              <a:rPr lang="ru-RU" dirty="0" smtClean="0"/>
              <a:t>, полиморфных вирусов, макровирусов, </a:t>
            </a:r>
            <a:r>
              <a:rPr lang="ru-RU" dirty="0" err="1" smtClean="0"/>
              <a:t>spyware</a:t>
            </a:r>
            <a:r>
              <a:rPr lang="ru-RU" dirty="0" smtClean="0"/>
              <a:t>, </a:t>
            </a:r>
            <a:r>
              <a:rPr lang="ru-RU" dirty="0" err="1" smtClean="0"/>
              <a:t>программ-дозвонщиков</a:t>
            </a:r>
            <a:r>
              <a:rPr lang="ru-RU" dirty="0" smtClean="0"/>
              <a:t>, </a:t>
            </a:r>
            <a:r>
              <a:rPr lang="ru-RU" dirty="0" err="1" smtClean="0"/>
              <a:t>adware</a:t>
            </a:r>
            <a:r>
              <a:rPr lang="ru-RU" dirty="0" smtClean="0"/>
              <a:t>, хакерских утилит и вредоносных </a:t>
            </a:r>
            <a:r>
              <a:rPr lang="ru-RU" dirty="0" err="1" smtClean="0"/>
              <a:t>скриптов</a:t>
            </a:r>
            <a:r>
              <a:rPr lang="ru-RU" dirty="0" smtClean="0"/>
              <a:t>;</a:t>
            </a:r>
          </a:p>
          <a:p>
            <a:r>
              <a:rPr lang="ru-RU" dirty="0" smtClean="0"/>
              <a:t>обновление антивирусных баз до нескольких раз в час, размер каждого обновления до 15 KB;</a:t>
            </a:r>
          </a:p>
          <a:p>
            <a:r>
              <a:rPr lang="ru-RU" dirty="0" smtClean="0"/>
              <a:t>проверка системной памяти компьютера, позволяющая обнаружить вирусы, не существующие в виде файлов (например, </a:t>
            </a:r>
            <a:r>
              <a:rPr lang="ru-RU" dirty="0" err="1" smtClean="0"/>
              <a:t>CodeRed</a:t>
            </a:r>
            <a:r>
              <a:rPr lang="ru-RU" dirty="0" smtClean="0"/>
              <a:t> или </a:t>
            </a:r>
            <a:r>
              <a:rPr lang="ru-RU" dirty="0" err="1" smtClean="0"/>
              <a:t>Slammer</a:t>
            </a:r>
            <a:r>
              <a:rPr lang="ru-RU" dirty="0" smtClean="0"/>
              <a:t>);</a:t>
            </a:r>
          </a:p>
          <a:p>
            <a:r>
              <a:rPr lang="ru-RU" dirty="0" smtClean="0"/>
              <a:t>эвристический анализатор, позволяющий обезвредить неизвестные угрозы до выхода соответствующих обновлений вирусных баз.</a:t>
            </a:r>
          </a:p>
          <a:p>
            <a:r>
              <a:rPr lang="ru-RU" i="1" dirty="0" smtClean="0"/>
              <a:t>Минимальные системные требования: </a:t>
            </a:r>
            <a:r>
              <a:rPr lang="ru-RU" dirty="0" smtClean="0"/>
              <a:t>наличие </a:t>
            </a:r>
            <a:r>
              <a:rPr lang="ru-RU" dirty="0" err="1" smtClean="0"/>
              <a:t>Windows</a:t>
            </a:r>
            <a:r>
              <a:rPr lang="ru-RU" dirty="0" smtClean="0"/>
              <a:t> 95/98/NT/</a:t>
            </a:r>
            <a:r>
              <a:rPr lang="ru-RU" dirty="0" err="1" smtClean="0"/>
              <a:t>Me</a:t>
            </a:r>
            <a:r>
              <a:rPr lang="ru-RU" dirty="0" smtClean="0"/>
              <a:t>/2000/XP. Аппаратные требования соответствуют заявленным для указанных ОС.</a:t>
            </a:r>
          </a:p>
          <a:p>
            <a:endParaRPr lang="ru-RU"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0"/>
            <a:ext cx="7704856" cy="3508653"/>
          </a:xfrm>
          <a:prstGeom prst="rect">
            <a:avLst/>
          </a:prstGeom>
          <a:noFill/>
        </p:spPr>
        <p:txBody>
          <a:bodyPr wrap="square" rtlCol="0">
            <a:spAutoFit/>
          </a:bodyPr>
          <a:lstStyle/>
          <a:p>
            <a:r>
              <a:rPr lang="ru-RU" sz="2400" u="sng" dirty="0" smtClean="0"/>
              <a:t>Разновидности вредоносных программ:</a:t>
            </a:r>
          </a:p>
          <a:p>
            <a:endParaRPr lang="ru-RU" dirty="0" smtClean="0"/>
          </a:p>
          <a:p>
            <a:r>
              <a:rPr lang="ru-RU" i="1" dirty="0" smtClean="0"/>
              <a:t>Компьютерный вирус</a:t>
            </a:r>
            <a:r>
              <a:rPr lang="ru-RU" dirty="0" smtClean="0"/>
              <a:t> - разновидность компьютерных программ, отличительной особенностью которой является способность к размножению (саморепликация). В дополнение к этому вирусы могут повредить или полностью уничтожить все файлы и данные, подконтрольные пользователю, от имени которого была запущена заражённая программа, а также повредить или даже уничтожить операционную систему со всеми файлами в целом</a:t>
            </a:r>
            <a:r>
              <a:rPr lang="ru-RU" dirty="0" smtClean="0"/>
              <a:t>.</a:t>
            </a:r>
          </a:p>
          <a:p>
            <a:r>
              <a:rPr lang="ru-RU" dirty="0" smtClean="0"/>
              <a:t>Вирусы распространяются, внедряя себя в исполняемый код других программ или же заменяя собой другие программы</a:t>
            </a:r>
          </a:p>
          <a:p>
            <a:endParaRPr lang="ru-RU" dirty="0"/>
          </a:p>
        </p:txBody>
      </p:sp>
      <p:pic>
        <p:nvPicPr>
          <p:cNvPr id="3" name="Рисунок 2" descr="вирус.jpg"/>
          <p:cNvPicPr>
            <a:picLocks noChangeAspect="1"/>
          </p:cNvPicPr>
          <p:nvPr/>
        </p:nvPicPr>
        <p:blipFill>
          <a:blip r:embed="rId2" cstate="print"/>
          <a:stretch>
            <a:fillRect/>
          </a:stretch>
        </p:blipFill>
        <p:spPr>
          <a:xfrm>
            <a:off x="1907704" y="3284984"/>
            <a:ext cx="5373481" cy="3573016"/>
          </a:xfrm>
          <a:prstGeom prst="rect">
            <a:avLst/>
          </a:prstGeom>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908720"/>
            <a:ext cx="7920880" cy="5078313"/>
          </a:xfrm>
          <a:prstGeom prst="rect">
            <a:avLst/>
          </a:prstGeom>
          <a:noFill/>
        </p:spPr>
        <p:txBody>
          <a:bodyPr wrap="square" rtlCol="0">
            <a:spAutoFit/>
          </a:bodyPr>
          <a:lstStyle/>
          <a:p>
            <a:r>
              <a:rPr lang="ru-RU" b="1" i="1" u="sng" dirty="0" smtClean="0"/>
              <a:t>Троянская программа </a:t>
            </a:r>
            <a:r>
              <a:rPr lang="ru-RU" i="1" dirty="0" smtClean="0"/>
              <a:t>(также - </a:t>
            </a:r>
            <a:r>
              <a:rPr lang="ru-RU" i="1" dirty="0" err="1" smtClean="0"/>
              <a:t>троян</a:t>
            </a:r>
            <a:r>
              <a:rPr lang="ru-RU" i="1" dirty="0" smtClean="0"/>
              <a:t>, троянец, троянский конь, </a:t>
            </a:r>
            <a:r>
              <a:rPr lang="ru-RU" i="1" dirty="0" err="1" smtClean="0"/>
              <a:t>трой</a:t>
            </a:r>
            <a:r>
              <a:rPr lang="ru-RU" i="1" dirty="0" smtClean="0"/>
              <a:t>) - </a:t>
            </a:r>
            <a:r>
              <a:rPr lang="ru-RU" dirty="0" smtClean="0"/>
              <a:t>вредоносная программа, проникающая на компьютер под видом безвредной - кодека, </a:t>
            </a:r>
            <a:r>
              <a:rPr lang="ru-RU" dirty="0" err="1" smtClean="0"/>
              <a:t>скринсейвера</a:t>
            </a:r>
            <a:r>
              <a:rPr lang="ru-RU" dirty="0" smtClean="0"/>
              <a:t>, хакерского ПО и т.д.</a:t>
            </a:r>
          </a:p>
          <a:p>
            <a:r>
              <a:rPr lang="ru-RU" dirty="0" smtClean="0"/>
              <a:t>"Троянские кони" не имеют собственного механизма распространения, и этим отличаются от вирусов, которые распространяются, прикрепляя себя к безобидному ПО или документам, и "червей", которые копируют себя по сети. Впрочем, троянская программа может нести вирусное тело - тогда запустивший троянца превращается в очаг "заразы".</a:t>
            </a:r>
          </a:p>
          <a:p>
            <a:r>
              <a:rPr lang="ru-RU" dirty="0" smtClean="0"/>
              <a:t>Троянские программы крайне просты в написании: простейшие из них состоят из нескольких десятков строк кода на </a:t>
            </a:r>
            <a:r>
              <a:rPr lang="ru-RU" dirty="0" err="1" smtClean="0"/>
              <a:t>Visual</a:t>
            </a:r>
            <a:r>
              <a:rPr lang="ru-RU" dirty="0" smtClean="0"/>
              <a:t> </a:t>
            </a:r>
            <a:r>
              <a:rPr lang="ru-RU" dirty="0" err="1" smtClean="0"/>
              <a:t>Basic</a:t>
            </a:r>
            <a:r>
              <a:rPr lang="ru-RU" dirty="0" smtClean="0"/>
              <a:t> или C++.</a:t>
            </a:r>
          </a:p>
          <a:p>
            <a:r>
              <a:rPr lang="ru-RU" dirty="0" smtClean="0"/>
              <a:t>Троянская программа, будучи запущенной на компьютере, может:</a:t>
            </a:r>
          </a:p>
          <a:p>
            <a:r>
              <a:rPr lang="ru-RU" dirty="0" smtClean="0"/>
              <a:t>мешать работе пользователя (в шутку, по ошибке или для достижения каких-либо других целей);</a:t>
            </a:r>
          </a:p>
          <a:p>
            <a:r>
              <a:rPr lang="ru-RU" dirty="0" smtClean="0"/>
              <a:t>шпионить за пользователем;</a:t>
            </a:r>
          </a:p>
          <a:p>
            <a:r>
              <a:rPr lang="ru-RU" dirty="0" smtClean="0"/>
              <a:t>использовать ресурсы компьютера для какой-либо незаконной (а иногда и наносящей прямой ущерб) деятельности и т.д.</a:t>
            </a:r>
          </a:p>
          <a:p>
            <a:r>
              <a:rPr lang="ru-RU" dirty="0" smtClean="0"/>
              <a:t/>
            </a:r>
            <a:br>
              <a:rPr lang="ru-RU" dirty="0" smtClean="0"/>
            </a:br>
            <a:endParaRPr lang="ru-RU"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76672"/>
            <a:ext cx="7920880" cy="3693319"/>
          </a:xfrm>
          <a:prstGeom prst="rect">
            <a:avLst/>
          </a:prstGeom>
          <a:noFill/>
        </p:spPr>
        <p:txBody>
          <a:bodyPr wrap="square" rtlCol="0">
            <a:spAutoFit/>
          </a:bodyPr>
          <a:lstStyle/>
          <a:p>
            <a:r>
              <a:rPr lang="ru-RU" dirty="0" smtClean="0"/>
              <a:t>Для </a:t>
            </a:r>
            <a:r>
              <a:rPr lang="ru-RU" dirty="0" smtClean="0"/>
              <a:t>того, чтобы спровоцировать пользователя запустить троянца, файл программы (его название, иконку программы) называют служебным именем, маскируют под другую программу (например, установки другой программы), файл другого типа или просто дают привлекательное для запуска название, иконку и т.п. </a:t>
            </a:r>
            <a:endParaRPr lang="ru-RU" dirty="0" smtClean="0"/>
          </a:p>
          <a:p>
            <a:r>
              <a:rPr lang="ru-RU" dirty="0" smtClean="0"/>
              <a:t>Троянские программы помещаются злоумышленником на открытые ресурсы (файл-серверы, открытые для записи накопители самого компьютера), носители информации или присылаются с помощью служб обмена сообщениями (например, электронной почтой) из расчета на их запуск на конкретном, входящем в определенный круг или произвольном "целевом" компьютере.</a:t>
            </a:r>
          </a:p>
          <a:p>
            <a:endParaRPr lang="ru-RU" b="1" dirty="0" smtClean="0"/>
          </a:p>
          <a:p>
            <a:endParaRPr lang="ru-RU" dirty="0"/>
          </a:p>
        </p:txBody>
      </p:sp>
      <p:pic>
        <p:nvPicPr>
          <p:cNvPr id="3" name="Рисунок 2" descr="конь.jpg"/>
          <p:cNvPicPr>
            <a:picLocks noChangeAspect="1"/>
          </p:cNvPicPr>
          <p:nvPr/>
        </p:nvPicPr>
        <p:blipFill>
          <a:blip r:embed="rId2" cstate="print"/>
          <a:stretch>
            <a:fillRect/>
          </a:stretch>
        </p:blipFill>
        <p:spPr>
          <a:xfrm>
            <a:off x="2627783" y="3357999"/>
            <a:ext cx="5272487" cy="3500001"/>
          </a:xfrm>
          <a:prstGeom prst="rect">
            <a:avLst/>
          </a:prstGeom>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76672"/>
            <a:ext cx="8064896" cy="5170646"/>
          </a:xfrm>
          <a:prstGeom prst="rect">
            <a:avLst/>
          </a:prstGeom>
          <a:noFill/>
        </p:spPr>
        <p:txBody>
          <a:bodyPr wrap="square" rtlCol="0">
            <a:spAutoFit/>
          </a:bodyPr>
          <a:lstStyle/>
          <a:p>
            <a:r>
              <a:rPr lang="ru-RU" sz="2000" b="1" u="sng" dirty="0" smtClean="0"/>
              <a:t>Шпионское </a:t>
            </a:r>
            <a:r>
              <a:rPr lang="ru-RU" sz="2000" b="1" u="sng" dirty="0" smtClean="0"/>
              <a:t>программное обеспечение</a:t>
            </a:r>
          </a:p>
          <a:p>
            <a:r>
              <a:rPr lang="ru-RU" sz="1600" i="1" dirty="0" err="1" smtClean="0"/>
              <a:t>Spyware</a:t>
            </a:r>
            <a:r>
              <a:rPr lang="ru-RU" sz="1600" i="1" dirty="0" smtClean="0"/>
              <a:t> </a:t>
            </a:r>
            <a:r>
              <a:rPr lang="ru-RU" sz="1600" i="1" dirty="0" smtClean="0"/>
              <a:t>(шпионское программное обеспечение) - </a:t>
            </a:r>
            <a:r>
              <a:rPr lang="ru-RU" sz="1600" dirty="0" smtClean="0"/>
              <a:t>программа, которая скрытным образом устанавливается на компьютер с целью полного или частичного контроля за работой компьютера и пользователя без согласия последнего</a:t>
            </a:r>
            <a:r>
              <a:rPr lang="ru-RU" sz="1600" dirty="0" smtClean="0"/>
              <a:t>.</a:t>
            </a:r>
          </a:p>
          <a:p>
            <a:r>
              <a:rPr lang="ru-RU" sz="1600" dirty="0" err="1" smtClean="0"/>
              <a:t>Spyware</a:t>
            </a:r>
            <a:r>
              <a:rPr lang="ru-RU" sz="1600" dirty="0" smtClean="0"/>
              <a:t> могут осуществлять широкий круг задач, например:</a:t>
            </a:r>
          </a:p>
          <a:p>
            <a:r>
              <a:rPr lang="ru-RU" sz="1600" dirty="0" smtClean="0"/>
              <a:t>собирать информацию о привычках пользования </a:t>
            </a:r>
            <a:r>
              <a:rPr lang="ru-RU" sz="1600" dirty="0" smtClean="0"/>
              <a:t>Интернетом;</a:t>
            </a:r>
            <a:endParaRPr lang="ru-RU" sz="1600" dirty="0" smtClean="0"/>
          </a:p>
          <a:p>
            <a:r>
              <a:rPr lang="ru-RU" sz="1600" dirty="0" smtClean="0"/>
              <a:t>запоминать нажатия клавиш на </a:t>
            </a:r>
            <a:r>
              <a:rPr lang="ru-RU" sz="1600" dirty="0" smtClean="0"/>
              <a:t>клавиатуре и </a:t>
            </a:r>
            <a:r>
              <a:rPr lang="ru-RU" sz="1600" dirty="0" smtClean="0"/>
              <a:t>записывать </a:t>
            </a:r>
            <a:r>
              <a:rPr lang="ru-RU" sz="1600" dirty="0" err="1" smtClean="0"/>
              <a:t>скриншоты</a:t>
            </a:r>
            <a:r>
              <a:rPr lang="ru-RU" sz="1600" dirty="0" smtClean="0"/>
              <a:t> экрана </a:t>
            </a:r>
            <a:r>
              <a:rPr lang="ru-RU" sz="1600" dirty="0" smtClean="0"/>
              <a:t>и </a:t>
            </a:r>
            <a:r>
              <a:rPr lang="ru-RU" sz="1600" dirty="0" smtClean="0"/>
              <a:t>в дальнейшем отправлять информацию создателю </a:t>
            </a:r>
            <a:r>
              <a:rPr lang="ru-RU" sz="1600" dirty="0" err="1" smtClean="0"/>
              <a:t>spyware</a:t>
            </a:r>
            <a:r>
              <a:rPr lang="ru-RU" sz="1600" dirty="0" smtClean="0"/>
              <a:t>;</a:t>
            </a:r>
          </a:p>
          <a:p>
            <a:r>
              <a:rPr lang="ru-RU" sz="1600" dirty="0" smtClean="0"/>
              <a:t>инсталлировать </a:t>
            </a:r>
            <a:r>
              <a:rPr lang="ru-RU" sz="1600" dirty="0" smtClean="0"/>
              <a:t>на компьютер пользователя дополнительные программы;</a:t>
            </a:r>
          </a:p>
          <a:p>
            <a:r>
              <a:rPr lang="ru-RU" sz="1600" dirty="0" smtClean="0"/>
              <a:t>использоваться для несанкционированного анализа состояния систем безопасности (</a:t>
            </a:r>
            <a:r>
              <a:rPr lang="ru-RU" sz="1600" dirty="0" err="1" smtClean="0"/>
              <a:t>security</a:t>
            </a:r>
            <a:r>
              <a:rPr lang="ru-RU" sz="1600" dirty="0" smtClean="0"/>
              <a:t> </a:t>
            </a:r>
            <a:r>
              <a:rPr lang="ru-RU" sz="1600" dirty="0" err="1" smtClean="0"/>
              <a:t>analysis</a:t>
            </a:r>
            <a:r>
              <a:rPr lang="ru-RU" sz="1600" dirty="0" smtClean="0"/>
              <a:t> </a:t>
            </a:r>
            <a:r>
              <a:rPr lang="ru-RU" sz="1600" dirty="0" err="1" smtClean="0"/>
              <a:t>software</a:t>
            </a:r>
            <a:r>
              <a:rPr lang="ru-RU" sz="1600" dirty="0" smtClean="0"/>
              <a:t>) - сканеры портов и уязвимостей и взломщики паролей;</a:t>
            </a:r>
          </a:p>
          <a:p>
            <a:r>
              <a:rPr lang="ru-RU" sz="1600" dirty="0" smtClean="0"/>
              <a:t>изменять параметры операционной системы (</a:t>
            </a:r>
            <a:r>
              <a:rPr lang="ru-RU" sz="1600" dirty="0" err="1" smtClean="0"/>
              <a:t>system</a:t>
            </a:r>
            <a:r>
              <a:rPr lang="ru-RU" sz="1600" dirty="0" smtClean="0"/>
              <a:t> </a:t>
            </a:r>
            <a:r>
              <a:rPr lang="ru-RU" sz="1600" dirty="0" err="1" smtClean="0"/>
              <a:t>modifying</a:t>
            </a:r>
            <a:r>
              <a:rPr lang="ru-RU" sz="1600" dirty="0" smtClean="0"/>
              <a:t> </a:t>
            </a:r>
            <a:r>
              <a:rPr lang="ru-RU" sz="1600" dirty="0" err="1" smtClean="0"/>
              <a:t>software</a:t>
            </a:r>
            <a:r>
              <a:rPr lang="ru-RU" sz="1600" dirty="0" smtClean="0"/>
              <a:t>) - </a:t>
            </a:r>
            <a:r>
              <a:rPr lang="ru-RU" sz="1600" dirty="0" err="1" smtClean="0"/>
              <a:t>руткиты</a:t>
            </a:r>
            <a:r>
              <a:rPr lang="ru-RU" sz="1600" dirty="0" smtClean="0"/>
              <a:t>, перехватчики управления (</a:t>
            </a:r>
            <a:r>
              <a:rPr lang="ru-RU" sz="1600" dirty="0" err="1" smtClean="0"/>
              <a:t>hijackers</a:t>
            </a:r>
            <a:r>
              <a:rPr lang="ru-RU" sz="1600" dirty="0" smtClean="0"/>
              <a:t>) и пр. - результатом чего является снижение скорости соединения с Интернетом или потеря соединения как такового, открывание других домашних страниц или удаление тех или иных программ;</a:t>
            </a:r>
          </a:p>
          <a:p>
            <a:r>
              <a:rPr lang="ru-RU" sz="1600" dirty="0" err="1" smtClean="0"/>
              <a:t>перенаправлять</a:t>
            </a:r>
            <a:r>
              <a:rPr lang="ru-RU" sz="1600" dirty="0" smtClean="0"/>
              <a:t> активность браузеров, что влечёт за собой посещение </a:t>
            </a:r>
            <a:r>
              <a:rPr lang="ru-RU" sz="1600" dirty="0" err="1" smtClean="0"/>
              <a:t>веб-сайтов</a:t>
            </a:r>
            <a:r>
              <a:rPr lang="ru-RU" sz="1600" dirty="0" smtClean="0"/>
              <a:t> вслепую с риском заражения вирусами.</a:t>
            </a:r>
          </a:p>
          <a:p>
            <a:endParaRPr lang="ru-RU" dirty="0" smtClean="0"/>
          </a:p>
          <a:p>
            <a:endParaRPr lang="ru-RU" dirty="0" smtClean="0"/>
          </a:p>
          <a:p>
            <a:endParaRPr lang="ru-RU" dirty="0"/>
          </a:p>
        </p:txBody>
      </p:sp>
      <p:pic>
        <p:nvPicPr>
          <p:cNvPr id="3" name="Рисунок 2" descr="рут кит.jpg"/>
          <p:cNvPicPr>
            <a:picLocks noChangeAspect="1"/>
          </p:cNvPicPr>
          <p:nvPr/>
        </p:nvPicPr>
        <p:blipFill>
          <a:blip r:embed="rId2" cstate="print"/>
          <a:stretch>
            <a:fillRect/>
          </a:stretch>
        </p:blipFill>
        <p:spPr>
          <a:xfrm>
            <a:off x="5580111" y="4581129"/>
            <a:ext cx="2952329" cy="2276872"/>
          </a:xfrm>
          <a:prstGeom prst="rect">
            <a:avLst/>
          </a:prstGeom>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836712"/>
            <a:ext cx="8064896" cy="3447098"/>
          </a:xfrm>
          <a:prstGeom prst="rect">
            <a:avLst/>
          </a:prstGeom>
          <a:noFill/>
        </p:spPr>
        <p:txBody>
          <a:bodyPr wrap="square" rtlCol="0">
            <a:spAutoFit/>
          </a:bodyPr>
          <a:lstStyle/>
          <a:p>
            <a:r>
              <a:rPr lang="ru-RU" sz="2000" b="1" i="1" u="sng" dirty="0" smtClean="0"/>
              <a:t>Сетевой </a:t>
            </a:r>
            <a:r>
              <a:rPr lang="ru-RU" sz="2000" b="1" i="1" u="sng" dirty="0" smtClean="0"/>
              <a:t>червь</a:t>
            </a:r>
            <a:r>
              <a:rPr lang="ru-RU" dirty="0" smtClean="0"/>
              <a:t> - разновидность самовоспроизводящихся компьютерных программ, распространяющихся в локальных и глобальных компьютерных сетях. Червь является самостоятельной программой</a:t>
            </a:r>
            <a:r>
              <a:rPr lang="ru-RU" dirty="0" smtClean="0"/>
              <a:t>.</a:t>
            </a:r>
          </a:p>
          <a:p>
            <a:r>
              <a:rPr lang="ru-RU" dirty="0" smtClean="0"/>
              <a:t>Черви могут использовать различные механизмы </a:t>
            </a:r>
            <a:r>
              <a:rPr lang="ru-RU" dirty="0" smtClean="0"/>
              <a:t>распространения</a:t>
            </a:r>
            <a:r>
              <a:rPr lang="ru-RU" dirty="0" smtClean="0"/>
              <a:t>. Некоторые черви требуют определенного действия пользователя для </a:t>
            </a:r>
            <a:r>
              <a:rPr lang="ru-RU" dirty="0" smtClean="0"/>
              <a:t>распространения, другие </a:t>
            </a:r>
            <a:r>
              <a:rPr lang="ru-RU" dirty="0" smtClean="0"/>
              <a:t>черви могут распространяться автономно, выбирая и атакуя компьютеры в полностью автоматическом режиме. Иногда встречаются черви с целым набором различных векторов распространения, стратегий выбора жертвы, и даже </a:t>
            </a:r>
            <a:r>
              <a:rPr lang="ru-RU" dirty="0" err="1" smtClean="0"/>
              <a:t>эксплойтов</a:t>
            </a:r>
            <a:r>
              <a:rPr lang="ru-RU" dirty="0" smtClean="0"/>
              <a:t> под различные операционные системы</a:t>
            </a:r>
            <a:r>
              <a:rPr lang="ru-RU" dirty="0" smtClean="0"/>
              <a:t>.</a:t>
            </a:r>
          </a:p>
          <a:p>
            <a:endParaRPr lang="ru-RU" dirty="0" smtClean="0"/>
          </a:p>
          <a:p>
            <a:endParaRPr lang="ru-RU" dirty="0" smtClean="0"/>
          </a:p>
          <a:p>
            <a:endParaRPr lang="ru-RU" dirty="0"/>
          </a:p>
        </p:txBody>
      </p:sp>
      <p:pic>
        <p:nvPicPr>
          <p:cNvPr id="3" name="Рисунок 2" descr="сет черв.jpg"/>
          <p:cNvPicPr>
            <a:picLocks noChangeAspect="1"/>
          </p:cNvPicPr>
          <p:nvPr/>
        </p:nvPicPr>
        <p:blipFill>
          <a:blip r:embed="rId2" cstate="print"/>
          <a:stretch>
            <a:fillRect/>
          </a:stretch>
        </p:blipFill>
        <p:spPr>
          <a:xfrm>
            <a:off x="2987824" y="3501008"/>
            <a:ext cx="3334760" cy="3356992"/>
          </a:xfrm>
          <a:prstGeom prst="rect">
            <a:avLst/>
          </a:prstGeom>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692696"/>
            <a:ext cx="7848872" cy="2308324"/>
          </a:xfrm>
          <a:prstGeom prst="rect">
            <a:avLst/>
          </a:prstGeom>
          <a:noFill/>
        </p:spPr>
        <p:txBody>
          <a:bodyPr wrap="square" rtlCol="0">
            <a:spAutoFit/>
          </a:bodyPr>
          <a:lstStyle/>
          <a:p>
            <a:r>
              <a:rPr lang="ru-RU" i="1" dirty="0" err="1" smtClean="0"/>
              <a:t>Руткит</a:t>
            </a:r>
            <a:r>
              <a:rPr lang="ru-RU" i="1" dirty="0" smtClean="0"/>
              <a:t> (</a:t>
            </a:r>
            <a:r>
              <a:rPr lang="ru-RU" i="1" dirty="0" err="1" smtClean="0"/>
              <a:t>Rootkit</a:t>
            </a:r>
            <a:r>
              <a:rPr lang="ru-RU" i="1" dirty="0" smtClean="0"/>
              <a:t>) - </a:t>
            </a:r>
            <a:r>
              <a:rPr lang="ru-RU" dirty="0" smtClean="0"/>
              <a:t>программа или набор программ, использующих технологии сокрытия системных объектов (файлов, процессов, драйверов, сервисов, ключей реестра, открытых портов, соединений и </a:t>
            </a:r>
            <a:r>
              <a:rPr lang="ru-RU" dirty="0" err="1" smtClean="0"/>
              <a:t>пр</a:t>
            </a:r>
            <a:r>
              <a:rPr lang="ru-RU" dirty="0" smtClean="0"/>
              <a:t>) посредством обхода механизмов системы.</a:t>
            </a:r>
          </a:p>
          <a:p>
            <a:r>
              <a:rPr lang="ru-RU" dirty="0" smtClean="0"/>
              <a:t>В последнее время угроза </a:t>
            </a:r>
            <a:r>
              <a:rPr lang="ru-RU" dirty="0" err="1" smtClean="0"/>
              <a:t>руткитов</a:t>
            </a:r>
            <a:r>
              <a:rPr lang="ru-RU" dirty="0" smtClean="0"/>
              <a:t> становится все более актуальной, т.к разработчики вирусов, троянских программ и шпионского программного обеспечения начинают встраивать </a:t>
            </a:r>
            <a:r>
              <a:rPr lang="ru-RU" dirty="0" err="1" smtClean="0"/>
              <a:t>руткит-технологии</a:t>
            </a:r>
            <a:r>
              <a:rPr lang="ru-RU" dirty="0" smtClean="0"/>
              <a:t> в свои вредоносные программы. </a:t>
            </a:r>
            <a:endParaRPr lang="ru-RU" dirty="0"/>
          </a:p>
        </p:txBody>
      </p:sp>
      <p:pic>
        <p:nvPicPr>
          <p:cNvPr id="3" name="Рисунок 2" descr="руткит.jpg"/>
          <p:cNvPicPr>
            <a:picLocks noChangeAspect="1"/>
          </p:cNvPicPr>
          <p:nvPr/>
        </p:nvPicPr>
        <p:blipFill>
          <a:blip r:embed="rId2" cstate="print"/>
          <a:stretch>
            <a:fillRect/>
          </a:stretch>
        </p:blipFill>
        <p:spPr>
          <a:xfrm>
            <a:off x="2915816" y="3140968"/>
            <a:ext cx="3090639" cy="3090639"/>
          </a:xfrm>
          <a:prstGeom prst="rect">
            <a:avLst/>
          </a:prstGeom>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196752"/>
            <a:ext cx="7704856" cy="3970318"/>
          </a:xfrm>
          <a:prstGeom prst="rect">
            <a:avLst/>
          </a:prstGeom>
          <a:noFill/>
        </p:spPr>
        <p:txBody>
          <a:bodyPr wrap="square" rtlCol="0">
            <a:spAutoFit/>
          </a:bodyPr>
          <a:lstStyle/>
          <a:p>
            <a:r>
              <a:rPr lang="ru-RU" b="1" dirty="0" smtClean="0"/>
              <a:t>Комплексная защита конечных точек должна включать:</a:t>
            </a:r>
            <a:endParaRPr lang="ru-RU" dirty="0" smtClean="0"/>
          </a:p>
          <a:p>
            <a:r>
              <a:rPr lang="ru-RU" b="1" dirty="0" smtClean="0"/>
              <a:t>1. Обнаружение и блокирование вредоносного программного обеспечения</a:t>
            </a:r>
            <a:endParaRPr lang="ru-RU" dirty="0" smtClean="0"/>
          </a:p>
          <a:p>
            <a:r>
              <a:rPr lang="ru-RU" dirty="0" smtClean="0"/>
              <a:t>Обнаружение и блокирование вредоносных программ, нацеленных на конечные точки, традиционно входит в задачи отдельных продуктов, таких как межсетевые экраны, шлюзы </a:t>
            </a:r>
            <a:r>
              <a:rPr lang="ru-RU" dirty="0" err="1" smtClean="0">
                <a:hlinkClick r:id="rId2"/>
              </a:rPr>
              <a:t>Email</a:t>
            </a:r>
            <a:r>
              <a:rPr lang="ru-RU" dirty="0" smtClean="0"/>
              <a:t> и </a:t>
            </a:r>
            <a:r>
              <a:rPr lang="ru-RU" dirty="0" err="1" smtClean="0">
                <a:hlinkClick r:id="rId3"/>
              </a:rPr>
              <a:t>Web</a:t>
            </a:r>
            <a:r>
              <a:rPr lang="ru-RU" dirty="0" smtClean="0"/>
              <a:t> безопасности, антивирусы на рабочих станциях. </a:t>
            </a:r>
            <a:r>
              <a:rPr lang="ru-RU" dirty="0" smtClean="0">
                <a:hlinkClick r:id="rId4"/>
              </a:rPr>
              <a:t>Межсетевые экраны уровня приложений</a:t>
            </a:r>
            <a:r>
              <a:rPr lang="ru-RU" dirty="0" smtClean="0"/>
              <a:t> являются необходимым компонентом сетевой инфраструктуры любой организации и осуществляют первичную обработку входящего и исходящего корпоративного трафика. Они позволяют блокировать нежелательный вредоносный </a:t>
            </a:r>
            <a:r>
              <a:rPr lang="ru-RU" sz="1600" dirty="0" smtClean="0"/>
              <a:t>поток</a:t>
            </a:r>
            <a:r>
              <a:rPr lang="ru-RU" dirty="0" smtClean="0"/>
              <a:t>, определяют, какие приложения могут получать доступ к сети, делают конечные точки невидимыми для хакеров и фактически являются первой линией защиты периметра организации.</a:t>
            </a:r>
          </a:p>
          <a:p>
            <a:endParaRPr lang="ru-RU" dirty="0"/>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2335</TotalTime>
  <Words>1180</Words>
  <Application>Microsoft Office PowerPoint</Application>
  <PresentationFormat>Экран (4:3)</PresentationFormat>
  <Paragraphs>127</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Механизмы защиты конечных устройств от вредоносного программного обеспечения.</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Механизмы защиты конечных устройств от вредоносного программного обеспечения.</dc:title>
  <dc:creator>User</dc:creator>
  <cp:lastModifiedBy>User</cp:lastModifiedBy>
  <cp:revision>75</cp:revision>
  <dcterms:created xsi:type="dcterms:W3CDTF">2016-05-04T17:05:50Z</dcterms:created>
  <dcterms:modified xsi:type="dcterms:W3CDTF">2016-05-23T23:15:10Z</dcterms:modified>
</cp:coreProperties>
</file>